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72"/>
  </p:notesMasterIdLst>
  <p:handoutMasterIdLst>
    <p:handoutMasterId r:id="rId73"/>
  </p:handoutMasterIdLst>
  <p:sldIdLst>
    <p:sldId id="919" r:id="rId6"/>
    <p:sldId id="1096" r:id="rId7"/>
    <p:sldId id="1239" r:id="rId8"/>
    <p:sldId id="1099" r:id="rId9"/>
    <p:sldId id="1221" r:id="rId10"/>
    <p:sldId id="1240" r:id="rId11"/>
    <p:sldId id="1151" r:id="rId12"/>
    <p:sldId id="1169" r:id="rId13"/>
    <p:sldId id="1231" r:id="rId14"/>
    <p:sldId id="1241" r:id="rId15"/>
    <p:sldId id="1242" r:id="rId16"/>
    <p:sldId id="1218" r:id="rId17"/>
    <p:sldId id="1220" r:id="rId18"/>
    <p:sldId id="1217" r:id="rId19"/>
    <p:sldId id="1215" r:id="rId20"/>
    <p:sldId id="1216" r:id="rId21"/>
    <p:sldId id="1237" r:id="rId22"/>
    <p:sldId id="1222" r:id="rId23"/>
    <p:sldId id="1243" r:id="rId24"/>
    <p:sldId id="1244" r:id="rId25"/>
    <p:sldId id="286" r:id="rId26"/>
    <p:sldId id="1230" r:id="rId27"/>
    <p:sldId id="1245" r:id="rId28"/>
    <p:sldId id="1232" r:id="rId29"/>
    <p:sldId id="1106" r:id="rId30"/>
    <p:sldId id="1196" r:id="rId31"/>
    <p:sldId id="1161" r:id="rId32"/>
    <p:sldId id="1199" r:id="rId33"/>
    <p:sldId id="1200" r:id="rId34"/>
    <p:sldId id="1201" r:id="rId35"/>
    <p:sldId id="1203" r:id="rId36"/>
    <p:sldId id="1214" r:id="rId37"/>
    <p:sldId id="1180" r:id="rId38"/>
    <p:sldId id="1127" r:id="rId39"/>
    <p:sldId id="1126" r:id="rId40"/>
    <p:sldId id="1204" r:id="rId41"/>
    <p:sldId id="1185" r:id="rId42"/>
    <p:sldId id="1183" r:id="rId43"/>
    <p:sldId id="1186" r:id="rId44"/>
    <p:sldId id="1187" r:id="rId45"/>
    <p:sldId id="1195" r:id="rId46"/>
    <p:sldId id="1188" r:id="rId47"/>
    <p:sldId id="1189" r:id="rId48"/>
    <p:sldId id="1190" r:id="rId49"/>
    <p:sldId id="1087" r:id="rId50"/>
    <p:sldId id="1156" r:id="rId51"/>
    <p:sldId id="1226" r:id="rId52"/>
    <p:sldId id="1205" r:id="rId53"/>
    <p:sldId id="1236" r:id="rId54"/>
    <p:sldId id="1174" r:id="rId55"/>
    <p:sldId id="1207" r:id="rId56"/>
    <p:sldId id="1233" r:id="rId57"/>
    <p:sldId id="1210" r:id="rId58"/>
    <p:sldId id="1211" r:id="rId59"/>
    <p:sldId id="1213" r:id="rId60"/>
    <p:sldId id="1238" r:id="rId61"/>
    <p:sldId id="1206" r:id="rId62"/>
    <p:sldId id="1234" r:id="rId63"/>
    <p:sldId id="999" r:id="rId64"/>
    <p:sldId id="1224" r:id="rId65"/>
    <p:sldId id="935" r:id="rId66"/>
    <p:sldId id="1179" r:id="rId67"/>
    <p:sldId id="1235" r:id="rId68"/>
    <p:sldId id="1050" r:id="rId69"/>
    <p:sldId id="1052" r:id="rId70"/>
    <p:sldId id="1202" r:id="rId71"/>
  </p:sldIdLst>
  <p:sldSz cx="12192000" cy="6858000"/>
  <p:notesSz cx="6858000" cy="9144000"/>
  <p:embeddedFontLst>
    <p:embeddedFont>
      <p:font typeface="Calibri" panose="020F0502020204030204" pitchFamily="34" charset="0"/>
      <p:regular r:id="rId74"/>
      <p:bold r:id="rId75"/>
      <p:italic r:id="rId76"/>
      <p:boldItalic r:id="rId77"/>
    </p:embeddedFont>
    <p:embeddedFont>
      <p:font typeface="Consolas" panose="020B0609020204030204" pitchFamily="49" charset="0"/>
      <p:regular r:id="rId78"/>
      <p:bold r:id="rId79"/>
      <p:italic r:id="rId80"/>
      <p:boldItalic r:id="rId81"/>
    </p:embeddedFont>
    <p:embeddedFont>
      <p:font typeface="Lucida Console" panose="020B0609040504020204" pitchFamily="49" charset="0"/>
      <p:regular r:id="rId82"/>
    </p:embeddedFont>
    <p:embeddedFont>
      <p:font typeface="Open Sans" panose="020B0606030504020204" pitchFamily="34" charset="0"/>
      <p:regular r:id="rId83"/>
      <p:bold r:id="rId84"/>
      <p:italic r:id="rId85"/>
      <p:boldItalic r:id="rId86"/>
    </p:embeddedFont>
    <p:embeddedFont>
      <p:font typeface="Segoe Light" panose="020B0604020202020204" charset="0"/>
      <p:regular r:id="rId87"/>
      <p:italic r:id="rId88"/>
    </p:embeddedFont>
    <p:embeddedFont>
      <p:font typeface="Segoe UI" panose="020B0502040204020203" pitchFamily="34" charset="0"/>
      <p:regular r:id="rId89"/>
      <p:bold r:id="rId90"/>
      <p:italic r:id="rId91"/>
      <p:boldItalic r:id="rId92"/>
    </p:embeddedFont>
    <p:embeddedFont>
      <p:font typeface="Segoe UI Light" panose="020B0502040204020203" pitchFamily="34" charset="0"/>
      <p:regular r:id="rId93"/>
      <p:italic r:id="rId94"/>
    </p:embeddedFont>
    <p:embeddedFont>
      <p:font typeface="Tw Cen MT" panose="020B0602020104020603" pitchFamily="34" charset="0"/>
      <p:regular r:id="rId95"/>
      <p:bold r:id="rId96"/>
      <p:italic r:id="rId97"/>
      <p:boldItalic r:id="rId98"/>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105" autoAdjust="0"/>
  </p:normalViewPr>
  <p:slideViewPr>
    <p:cSldViewPr snapToGrid="0">
      <p:cViewPr varScale="1">
        <p:scale>
          <a:sx n="69" d="100"/>
          <a:sy n="69" d="100"/>
        </p:scale>
        <p:origin x="576" y="66"/>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3.fntdata"/><Relationship Id="rId84" Type="http://schemas.openxmlformats.org/officeDocument/2006/relationships/font" Target="fonts/font11.fntdata"/><Relationship Id="rId89" Type="http://schemas.openxmlformats.org/officeDocument/2006/relationships/font" Target="fonts/font16.fntdata"/><Relationship Id="rId97" Type="http://schemas.openxmlformats.org/officeDocument/2006/relationships/font" Target="fonts/font24.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font" Target="fonts/font14.fntdata"/><Relationship Id="rId102"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9.fntdata"/><Relationship Id="rId90" Type="http://schemas.openxmlformats.org/officeDocument/2006/relationships/font" Target="fonts/font17.fntdata"/><Relationship Id="rId95" Type="http://schemas.openxmlformats.org/officeDocument/2006/relationships/font" Target="fonts/font22.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4.fntdata"/><Relationship Id="rId100"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font" Target="fonts/font20.fntdata"/><Relationship Id="rId98" Type="http://schemas.openxmlformats.org/officeDocument/2006/relationships/font" Target="fonts/font25.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GB"/>
        </a:p>
      </dgm:t>
    </dgm:pt>
    <dgm:pt modelId="{99DDF2FC-920D-4C4D-9879-581E042ED7BA}">
      <dgm:prSet/>
      <dgm:spPr/>
      <dgm:t>
        <a:bodyPr/>
        <a:lstStyle/>
        <a:p>
          <a:pPr rtl="0"/>
          <a:r>
            <a:rPr lang="en-GB" dirty="0">
              <a:latin typeface="Segoe UI Light" panose="020B0502040204020203" pitchFamily="34" charset="0"/>
            </a:rPr>
            <a:t>Language</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dirty="0">
              <a:latin typeface="Segoe UI Light" panose="020B0502040204020203" pitchFamily="34" charset="0"/>
            </a:rPr>
            <a:t>Openness </a:t>
          </a:r>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a:latin typeface="Segoe UI Light" panose="020B0502040204020203" pitchFamily="34" charset="0"/>
            </a:rPr>
            <a:t>Community</a:t>
          </a:r>
          <a:endParaRPr lang="en-GB"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a:latin typeface="Segoe UI Light" panose="020B0502040204020203" pitchFamily="34" charset="0"/>
            </a:rPr>
            <a:t>Ecosystem</a:t>
          </a:r>
          <a:endParaRPr lang="en-GB" dirty="0">
            <a:latin typeface="Segoe UI Light" panose="020B0502040204020203" pitchFamily="34" charset="0"/>
          </a:endParaRPr>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484690F6-1815-43F5-ACE8-A23AA34D46ED}">
      <dgm:prSet/>
      <dgm:spPr/>
      <dgm:t>
        <a:bodyPr/>
        <a:lstStyle/>
        <a:p>
          <a:pPr rtl="0"/>
          <a:r>
            <a:rPr lang="en-GB" b="0" baseline="0" dirty="0">
              <a:latin typeface="Segoe UI Light" panose="020B0502040204020203" pitchFamily="34" charset="0"/>
            </a:rPr>
            <a:t>IDE Tools</a:t>
          </a:r>
          <a:endParaRPr lang="en-GB" dirty="0">
            <a:latin typeface="Segoe UI Light" panose="020B0502040204020203" pitchFamily="34" charset="0"/>
          </a:endParaRPr>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77895FF8-BA16-41DE-A173-E58067F38C29}">
      <dgm:prSet/>
      <dgm:spPr/>
      <dgm:t>
        <a:bodyPr/>
        <a:lstStyle/>
        <a:p>
          <a:pPr rtl="0"/>
          <a:r>
            <a:rPr lang="en-GB" b="0" baseline="0" dirty="0">
              <a:latin typeface="Segoe UI Light" panose="020B0502040204020203" pitchFamily="34" charset="0"/>
            </a:rPr>
            <a:t>Cross-platform</a:t>
          </a:r>
          <a:endParaRPr lang="en-GB" dirty="0">
            <a:latin typeface="Segoe UI Light" panose="020B0502040204020203" pitchFamily="34" charset="0"/>
          </a:endParaRPr>
        </a:p>
      </dgm:t>
    </dgm:pt>
    <dgm:pt modelId="{9BDCF1FA-20E3-4AE9-9988-286A2DE16726}" type="parTrans" cxnId="{097337B7-B8B0-4CEC-94E6-20A9DCD2EF8D}">
      <dgm:prSet/>
      <dgm:spPr/>
      <dgm:t>
        <a:bodyPr/>
        <a:lstStyle/>
        <a:p>
          <a:endParaRPr lang="en-GB"/>
        </a:p>
      </dgm:t>
    </dgm:pt>
    <dgm:pt modelId="{4B6872FA-DF96-469A-8DEA-67FA04E13AC7}" type="sibTrans" cxnId="{097337B7-B8B0-4CEC-94E6-20A9DCD2EF8D}">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6">
        <dgm:presLayoutVars>
          <dgm:bulletEnabled val="1"/>
        </dgm:presLayoutVars>
      </dgm:prSet>
      <dgm:spPr/>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6">
        <dgm:presLayoutVars>
          <dgm:bulletEnabled val="1"/>
        </dgm:presLayoutVars>
      </dgm:prSet>
      <dgm:spPr/>
    </dgm:pt>
    <dgm:pt modelId="{D7EC0458-4868-49B3-8CB8-D0BBEC51A6E1}" type="pres">
      <dgm:prSet presAssocID="{069FE3A8-D97C-48DB-96A2-89660C6109A7}" presName="sibTrans" presStyleCnt="0"/>
      <dgm:spPr/>
    </dgm:pt>
    <dgm:pt modelId="{810CF971-70C5-4740-A16B-30596320ED56}" type="pres">
      <dgm:prSet presAssocID="{77895FF8-BA16-41DE-A173-E58067F38C29}" presName="node" presStyleLbl="node1" presStyleIdx="2" presStyleCnt="6">
        <dgm:presLayoutVars>
          <dgm:bulletEnabled val="1"/>
        </dgm:presLayoutVars>
      </dgm:prSet>
      <dgm:spPr/>
    </dgm:pt>
    <dgm:pt modelId="{C0588DCB-B264-426E-B1AC-C7104ADB8EFA}" type="pres">
      <dgm:prSet presAssocID="{4B6872FA-DF96-469A-8DEA-67FA04E13AC7}" presName="sibTrans" presStyleCnt="0"/>
      <dgm:spPr/>
    </dgm:pt>
    <dgm:pt modelId="{03DF18D3-7E95-4346-9BB3-71AB27DE435C}" type="pres">
      <dgm:prSet presAssocID="{16AD00E4-6B2C-48E3-9B25-E3356812D19B}" presName="node" presStyleLbl="node1" presStyleIdx="3" presStyleCnt="6">
        <dgm:presLayoutVars>
          <dgm:bulletEnabled val="1"/>
        </dgm:presLayoutVars>
      </dgm:prSet>
      <dgm:spPr/>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4" presStyleCnt="6">
        <dgm:presLayoutVars>
          <dgm:bulletEnabled val="1"/>
        </dgm:presLayoutVars>
      </dgm:prSet>
      <dgm:spPr/>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5" presStyleCnt="6">
        <dgm:presLayoutVars>
          <dgm:bulletEnabled val="1"/>
        </dgm:presLayoutVars>
      </dgm:prSet>
      <dgm:spPr/>
    </dgm:pt>
  </dgm:ptLst>
  <dgm:cxnLst>
    <dgm:cxn modelId="{699EF413-D87E-4423-BAAA-9BC7FE96F3AE}" type="presOf" srcId="{99DDF2FC-920D-4C4D-9879-581E042ED7BA}" destId="{5DBDC61F-9554-4F83-A359-6FE8F2984F77}" srcOrd="0" destOrd="0" presId="urn:microsoft.com/office/officeart/2005/8/layout/default"/>
    <dgm:cxn modelId="{94336F15-2F5E-4E0F-8827-97747F6CD2EB}" type="presOf" srcId="{77895FF8-BA16-41DE-A173-E58067F38C29}" destId="{810CF971-70C5-4740-A16B-30596320ED56}" srcOrd="0" destOrd="0" presId="urn:microsoft.com/office/officeart/2005/8/layout/default"/>
    <dgm:cxn modelId="{E87AF018-65C0-4523-AC00-7C95842A3574}" type="presOf" srcId="{16AD00E4-6B2C-48E3-9B25-E3356812D19B}" destId="{03DF18D3-7E95-4346-9BB3-71AB27DE435C}" srcOrd="0" destOrd="0" presId="urn:microsoft.com/office/officeart/2005/8/layout/default"/>
    <dgm:cxn modelId="{3C45F637-80B1-471D-AD2E-FC6E72AB5FA8}" srcId="{34E93DDE-D099-4CA2-863C-7319E600DBE4}" destId="{484690F6-1815-43F5-ACE8-A23AA34D46ED}" srcOrd="4" destOrd="0" parTransId="{15CC8523-8E62-4F40-8F04-5969A424E8A9}" sibTransId="{7DFE9C92-C9AD-45B7-98D9-DDFEFEE3EF52}"/>
    <dgm:cxn modelId="{7FA12739-6119-4CCB-B338-9564E39FC446}" srcId="{34E93DDE-D099-4CA2-863C-7319E600DBE4}" destId="{99DDF2FC-920D-4C4D-9879-581E042ED7BA}" srcOrd="0" destOrd="0" parTransId="{EDBBF7CC-4D1D-4EDD-B9E3-9266AC4669D3}" sibTransId="{E1578FFA-F8D4-48C3-B907-9BA312267A07}"/>
    <dgm:cxn modelId="{30DC7A3B-044F-4647-BD3F-AEC9D9C56027}" srcId="{34E93DDE-D099-4CA2-863C-7319E600DBE4}" destId="{16AD00E4-6B2C-48E3-9B25-E3356812D19B}" srcOrd="3" destOrd="0" parTransId="{A8089564-5166-40A2-AD1F-9FB8D10F5E2A}" sibTransId="{698B9429-D765-4282-8D46-4FB5A08F9990}"/>
    <dgm:cxn modelId="{BC903742-F7CE-4EC1-A34C-050B7E3095F0}" srcId="{34E93DDE-D099-4CA2-863C-7319E600DBE4}" destId="{1213B70D-A584-4C52-93B4-10193FDDA19B}" srcOrd="1" destOrd="0" parTransId="{6597C9FA-D024-4A8D-A4FA-A5D862D61297}" sibTransId="{069FE3A8-D97C-48DB-96A2-89660C6109A7}"/>
    <dgm:cxn modelId="{BF053787-9D5C-46FC-9C14-58149AB73ED6}" type="presOf" srcId="{1213B70D-A584-4C52-93B4-10193FDDA19B}" destId="{9BF57B96-B661-4424-BCCA-8A907CCB3569}" srcOrd="0" destOrd="0" presId="urn:microsoft.com/office/officeart/2005/8/layout/default"/>
    <dgm:cxn modelId="{BBF6FC9D-E016-41D7-AEBF-C13AE0838EED}" type="presOf" srcId="{484690F6-1815-43F5-ACE8-A23AA34D46ED}" destId="{13CBD19E-C121-486B-BB26-96059C7690C6}" srcOrd="0" destOrd="0" presId="urn:microsoft.com/office/officeart/2005/8/layout/default"/>
    <dgm:cxn modelId="{EEAE37B2-ECBA-4C14-AFA7-307B23A6C78C}" srcId="{34E93DDE-D099-4CA2-863C-7319E600DBE4}" destId="{44FB6709-E0F9-4D19-86F6-1E43D09DDEAF}" srcOrd="5" destOrd="0" parTransId="{A92B264E-416E-4075-8FD1-2CFFAB4BAD71}" sibTransId="{95CFC558-E73E-4C0E-B4AE-A129CB4B7CC6}"/>
    <dgm:cxn modelId="{097337B7-B8B0-4CEC-94E6-20A9DCD2EF8D}" srcId="{34E93DDE-D099-4CA2-863C-7319E600DBE4}" destId="{77895FF8-BA16-41DE-A173-E58067F38C29}" srcOrd="2" destOrd="0" parTransId="{9BDCF1FA-20E3-4AE9-9988-286A2DE16726}" sibTransId="{4B6872FA-DF96-469A-8DEA-67FA04E13AC7}"/>
    <dgm:cxn modelId="{2017CDCE-21C8-4B0E-B3C6-DF2E683685E4}" type="presOf" srcId="{34E93DDE-D099-4CA2-863C-7319E600DBE4}" destId="{84BBAD3E-47E3-429D-AF91-8056E7C916A7}" srcOrd="0" destOrd="0" presId="urn:microsoft.com/office/officeart/2005/8/layout/default"/>
    <dgm:cxn modelId="{8C8A68F9-C435-46A3-AEFA-D10219364B4F}" type="presOf" srcId="{44FB6709-E0F9-4D19-86F6-1E43D09DDEAF}" destId="{6106473F-7DBE-41AF-AA48-1851D89FE089}" srcOrd="0" destOrd="0" presId="urn:microsoft.com/office/officeart/2005/8/layout/default"/>
    <dgm:cxn modelId="{38EE2022-1807-4F01-A187-AD37A12C9743}" type="presParOf" srcId="{84BBAD3E-47E3-429D-AF91-8056E7C916A7}" destId="{5DBDC61F-9554-4F83-A359-6FE8F2984F77}" srcOrd="0" destOrd="0" presId="urn:microsoft.com/office/officeart/2005/8/layout/default"/>
    <dgm:cxn modelId="{81B0B2C0-750F-4EC1-BE04-7A1464F3D3FE}" type="presParOf" srcId="{84BBAD3E-47E3-429D-AF91-8056E7C916A7}" destId="{8434AF5F-A31D-4FF4-8F5A-458E6D8F3588}" srcOrd="1" destOrd="0" presId="urn:microsoft.com/office/officeart/2005/8/layout/default"/>
    <dgm:cxn modelId="{2AFCED25-E24C-49F9-A0EB-8BB64ED1D3D3}" type="presParOf" srcId="{84BBAD3E-47E3-429D-AF91-8056E7C916A7}" destId="{9BF57B96-B661-4424-BCCA-8A907CCB3569}" srcOrd="2" destOrd="0" presId="urn:microsoft.com/office/officeart/2005/8/layout/default"/>
    <dgm:cxn modelId="{AD6A4D75-FC54-470A-BC47-DAEB7DF168E6}" type="presParOf" srcId="{84BBAD3E-47E3-429D-AF91-8056E7C916A7}" destId="{D7EC0458-4868-49B3-8CB8-D0BBEC51A6E1}" srcOrd="3" destOrd="0" presId="urn:microsoft.com/office/officeart/2005/8/layout/default"/>
    <dgm:cxn modelId="{F7983B11-DCED-4EF1-BE48-275A068AFD54}" type="presParOf" srcId="{84BBAD3E-47E3-429D-AF91-8056E7C916A7}" destId="{810CF971-70C5-4740-A16B-30596320ED56}" srcOrd="4" destOrd="0" presId="urn:microsoft.com/office/officeart/2005/8/layout/default"/>
    <dgm:cxn modelId="{64090357-5541-40C2-82AB-BF0C70826F4F}" type="presParOf" srcId="{84BBAD3E-47E3-429D-AF91-8056E7C916A7}" destId="{C0588DCB-B264-426E-B1AC-C7104ADB8EFA}" srcOrd="5" destOrd="0" presId="urn:microsoft.com/office/officeart/2005/8/layout/default"/>
    <dgm:cxn modelId="{06D5EE96-21E9-4C81-A1A9-CED51187352B}" type="presParOf" srcId="{84BBAD3E-47E3-429D-AF91-8056E7C916A7}" destId="{03DF18D3-7E95-4346-9BB3-71AB27DE435C}" srcOrd="6" destOrd="0" presId="urn:microsoft.com/office/officeart/2005/8/layout/default"/>
    <dgm:cxn modelId="{2C4B6D0E-6C12-4226-B788-010398A46861}" type="presParOf" srcId="{84BBAD3E-47E3-429D-AF91-8056E7C916A7}" destId="{3265C4AD-5AA2-4080-99F2-74CBE06D22C1}" srcOrd="7" destOrd="0" presId="urn:microsoft.com/office/officeart/2005/8/layout/default"/>
    <dgm:cxn modelId="{B99845DD-489F-4F1B-A94B-F0A3F34464EA}" type="presParOf" srcId="{84BBAD3E-47E3-429D-AF91-8056E7C916A7}" destId="{13CBD19E-C121-486B-BB26-96059C7690C6}" srcOrd="8" destOrd="0" presId="urn:microsoft.com/office/officeart/2005/8/layout/default"/>
    <dgm:cxn modelId="{DDF0CE98-F633-4337-B3DB-2581915EFF40}" type="presParOf" srcId="{84BBAD3E-47E3-429D-AF91-8056E7C916A7}" destId="{CD958D3D-41AB-4A39-AB6D-1858BC140DAD}" srcOrd="9" destOrd="0" presId="urn:microsoft.com/office/officeart/2005/8/layout/default"/>
    <dgm:cxn modelId="{C64EC561-4331-4963-A1F6-ED919E18E9CF}" type="presParOf" srcId="{84BBAD3E-47E3-429D-AF91-8056E7C916A7}" destId="{6106473F-7DBE-41AF-AA48-1851D89FE08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0"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Language</a:t>
          </a:r>
        </a:p>
      </dsp:txBody>
      <dsp:txXfrm>
        <a:off x="0" y="571684"/>
        <a:ext cx="2619374" cy="1571624"/>
      </dsp:txXfrm>
    </dsp:sp>
    <dsp:sp modelId="{9BF57B96-B661-4424-BCCA-8A907CCB3569}">
      <dsp:nvSpPr>
        <dsp:cNvPr id="0" name=""/>
        <dsp:cNvSpPr/>
      </dsp:nvSpPr>
      <dsp:spPr>
        <a:xfrm>
          <a:off x="2881312"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Openness </a:t>
          </a:r>
        </a:p>
      </dsp:txBody>
      <dsp:txXfrm>
        <a:off x="2881312" y="571684"/>
        <a:ext cx="2619374" cy="1571624"/>
      </dsp:txXfrm>
    </dsp:sp>
    <dsp:sp modelId="{810CF971-70C5-4740-A16B-30596320ED56}">
      <dsp:nvSpPr>
        <dsp:cNvPr id="0" name=""/>
        <dsp:cNvSpPr/>
      </dsp:nvSpPr>
      <dsp:spPr>
        <a:xfrm>
          <a:off x="5762625"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Cross-platform</a:t>
          </a:r>
          <a:endParaRPr lang="en-GB" sz="3700" kern="1200" dirty="0">
            <a:latin typeface="Segoe UI Light" panose="020B0502040204020203" pitchFamily="34" charset="0"/>
          </a:endParaRPr>
        </a:p>
      </dsp:txBody>
      <dsp:txXfrm>
        <a:off x="5762625" y="571684"/>
        <a:ext cx="2619374" cy="1571624"/>
      </dsp:txXfrm>
    </dsp:sp>
    <dsp:sp modelId="{03DF18D3-7E95-4346-9BB3-71AB27DE435C}">
      <dsp:nvSpPr>
        <dsp:cNvPr id="0" name=""/>
        <dsp:cNvSpPr/>
      </dsp:nvSpPr>
      <dsp:spPr>
        <a:xfrm>
          <a:off x="0"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Community</a:t>
          </a:r>
          <a:endParaRPr lang="en-GB" sz="3700" kern="1200" dirty="0">
            <a:latin typeface="Segoe UI Light" panose="020B0502040204020203" pitchFamily="34" charset="0"/>
          </a:endParaRPr>
        </a:p>
      </dsp:txBody>
      <dsp:txXfrm>
        <a:off x="0" y="2405246"/>
        <a:ext cx="2619374" cy="1571624"/>
      </dsp:txXfrm>
    </dsp:sp>
    <dsp:sp modelId="{13CBD19E-C121-486B-BB26-96059C7690C6}">
      <dsp:nvSpPr>
        <dsp:cNvPr id="0" name=""/>
        <dsp:cNvSpPr/>
      </dsp:nvSpPr>
      <dsp:spPr>
        <a:xfrm>
          <a:off x="2881312"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IDE Tools</a:t>
          </a:r>
          <a:endParaRPr lang="en-GB" sz="3700" kern="1200" dirty="0">
            <a:latin typeface="Segoe UI Light" panose="020B0502040204020203" pitchFamily="34" charset="0"/>
          </a:endParaRPr>
        </a:p>
      </dsp:txBody>
      <dsp:txXfrm>
        <a:off x="2881312" y="2405246"/>
        <a:ext cx="2619374" cy="1571624"/>
      </dsp:txXfrm>
    </dsp:sp>
    <dsp:sp modelId="{6106473F-7DBE-41AF-AA48-1851D89FE089}">
      <dsp:nvSpPr>
        <dsp:cNvPr id="0" name=""/>
        <dsp:cNvSpPr/>
      </dsp:nvSpPr>
      <dsp:spPr>
        <a:xfrm>
          <a:off x="5762625"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Ecosystem</a:t>
          </a:r>
          <a:endParaRPr lang="en-GB" sz="3700" kern="1200" dirty="0">
            <a:latin typeface="Segoe UI Light" panose="020B0502040204020203" pitchFamily="34" charset="0"/>
          </a:endParaRPr>
        </a:p>
      </dsp:txBody>
      <dsp:txXfrm>
        <a:off x="5762625" y="2405246"/>
        <a:ext cx="2619374" cy="15716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9/27/2018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9/27/2018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9/27/2018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00674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4.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 id="2147483884"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27/09/2018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github.com/fsprojects/Fabulous"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gif"/><Relationship Id="rId2"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Microsoft/visualfsharp/blob/master/tests/service/ProjectAnalysisTests.fs"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fsharp.org/history/index.html"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12" Type="http://schemas.openxmlformats.org/officeDocument/2006/relationships/image" Target="../media/image16.png"/><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jrh13/hol-light/" TargetMode="External"/><Relationship Id="rId2" Type="http://schemas.openxmlformats.org/officeDocument/2006/relationships/hyperlink" Target="https://www.cs.ox.ac.uk/tom.melham/res/forte.html" TargetMode="External"/><Relationship Id="rId1" Type="http://schemas.openxmlformats.org/officeDocument/2006/relationships/slideLayout" Target="../slideLayouts/slideLayout8.xml"/><Relationship Id="rId4" Type="http://schemas.openxmlformats.org/officeDocument/2006/relationships/hyperlink" Target="https://www.microsoft.com/en-us/research/project/stochastic-pi-machine/" TargetMode="Externa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p:txBody>
          <a:bodyPr>
            <a:normAutofit/>
          </a:bodyPr>
          <a:lstStyle/>
          <a:p>
            <a:r>
              <a:rPr lang="en-GB" dirty="0">
                <a:latin typeface="+mj-lt"/>
              </a:rPr>
              <a:t>Don Syme, F# Community Contributor</a:t>
            </a:r>
          </a:p>
          <a:p>
            <a:r>
              <a:rPr lang="en-GB" dirty="0">
                <a:latin typeface="+mj-lt"/>
              </a:rPr>
              <a:t>Researcher @ Microsoft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a:t>
            </a:r>
            <a:endParaRPr lang="en-GB" b="1" dirty="0">
              <a:latin typeface="Consolas" panose="020B0609020204030204" pitchFamily="49" charset="0"/>
              <a:cs typeface="Consolas" panose="020B0609020204030204" pitchFamily="49"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 |&gt; f2 |&gt; f3 |&gt; …..</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55986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sz="2000" dirty="0">
              <a:solidFill>
                <a:srgbClr val="569CD6"/>
              </a:solidFill>
              <a:latin typeface="Consolas" panose="020B0609020204030204" pitchFamily="49" charset="0"/>
            </a:endParaRPr>
          </a:p>
          <a:p>
            <a:endParaRPr lang="en-GB" sz="2000" dirty="0">
              <a:solidFill>
                <a:srgbClr val="569CD6"/>
              </a:solidFill>
              <a:latin typeface="Consolas" panose="020B0609020204030204" pitchFamily="49" charset="0"/>
            </a:endParaRPr>
          </a:p>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6503003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graphicFrame>
        <p:nvGraphicFramePr>
          <p:cNvPr id="2" name="Table 1">
            <a:extLst>
              <a:ext uri="{FF2B5EF4-FFF2-40B4-BE49-F238E27FC236}">
                <a16:creationId xmlns:a16="http://schemas.microsoft.com/office/drawing/2014/main" id="{BC299FEF-AD8D-49E4-9EDD-7ED42220ABC2}"/>
              </a:ext>
            </a:extLst>
          </p:cNvPr>
          <p:cNvGraphicFramePr>
            <a:graphicFrameLocks noGrp="1"/>
          </p:cNvGraphicFramePr>
          <p:nvPr>
            <p:extLst>
              <p:ext uri="{D42A27DB-BD31-4B8C-83A1-F6EECF244321}">
                <p14:modId xmlns:p14="http://schemas.microsoft.com/office/powerpoint/2010/main" val="1533183428"/>
              </p:ext>
            </p:extLst>
          </p:nvPr>
        </p:nvGraphicFramePr>
        <p:xfrm>
          <a:off x="4569799" y="1883085"/>
          <a:ext cx="3881337" cy="2452989"/>
        </p:xfrm>
        <a:graphic>
          <a:graphicData uri="http://schemas.openxmlformats.org/drawingml/2006/table">
            <a:tbl>
              <a:tblPr/>
              <a:tblGrid>
                <a:gridCol w="3881337">
                  <a:extLst>
                    <a:ext uri="{9D8B030D-6E8A-4147-A177-3AD203B41FA5}">
                      <a16:colId xmlns:a16="http://schemas.microsoft.com/office/drawing/2014/main" val="547979089"/>
                    </a:ext>
                  </a:extLst>
                </a:gridCol>
              </a:tblGrid>
              <a:tr h="2452989">
                <a:tc>
                  <a:txBody>
                    <a:bodyPr/>
                    <a:lstStyle/>
                    <a:p>
                      <a:pPr algn="l" fontAlgn="t"/>
                      <a:r>
                        <a:rPr lang="en-GB" sz="1500" dirty="0">
                          <a:solidFill>
                            <a:srgbClr val="D73A49"/>
                          </a:solidFill>
                          <a:effectLst/>
                          <a:latin typeface="Consolas" panose="020B0609020204030204" pitchFamily="49" charset="0"/>
                        </a:rPr>
                        <a:t>type</a:t>
                      </a:r>
                      <a:r>
                        <a:rPr lang="en-GB" sz="1500" dirty="0">
                          <a:solidFill>
                            <a:srgbClr val="24292E"/>
                          </a:solidFill>
                          <a:effectLst/>
                          <a:latin typeface="Consolas" panose="020B0609020204030204" pitchFamily="49" charset="0"/>
                        </a:rPr>
                        <a:t> </a:t>
                      </a:r>
                      <a:r>
                        <a:rPr lang="en-GB" sz="1500" dirty="0">
                          <a:solidFill>
                            <a:srgbClr val="6F42C1"/>
                          </a:solidFill>
                          <a:effectLst/>
                          <a:latin typeface="Consolas" panose="020B0609020204030204" pitchFamily="49" charset="0"/>
                        </a:rPr>
                        <a:t>Value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Integer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int64</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String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Date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DateTime</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Data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Bool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bool</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Dict</a:t>
                      </a:r>
                      <a:r>
                        <a:rPr lang="en-GB" sz="1500" dirty="0">
                          <a:solidFill>
                            <a:srgbClr val="24292E"/>
                          </a:solidFill>
                          <a:effectLst/>
                          <a:latin typeface="Consolas" panose="020B0609020204030204" pitchFamily="49" charset="0"/>
                        </a:rPr>
                        <a:t>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string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Array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txBody>
                  <a:tcPr marL="80000" marR="80000" marT="32000" marB="8000">
                    <a:lnL>
                      <a:noFill/>
                    </a:lnL>
                    <a:lnR>
                      <a:noFill/>
                    </a:lnR>
                    <a:lnT>
                      <a:noFill/>
                    </a:lnT>
                    <a:lnB>
                      <a:noFill/>
                    </a:lnB>
                    <a:solidFill>
                      <a:srgbClr val="FFFFFF"/>
                    </a:solidFill>
                  </a:tcPr>
                </a:tc>
                <a:extLst>
                  <a:ext uri="{0D108BD9-81ED-4DB2-BD59-A6C34878D82A}">
                    <a16:rowId xmlns:a16="http://schemas.microsoft.com/office/drawing/2014/main" val="749655510"/>
                  </a:ext>
                </a:extLst>
              </a:tr>
            </a:tbl>
          </a:graphicData>
        </a:graphic>
      </p:graphicFrame>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142" y="364982"/>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4569799" y="1093568"/>
            <a:ext cx="3402598" cy="646331"/>
          </a:xfrm>
          <a:prstGeom prst="rect">
            <a:avLst/>
          </a:prstGeom>
        </p:spPr>
        <p:txBody>
          <a:bodyPr wrap="none">
            <a:spAutoFit/>
          </a:bodyPr>
          <a:lstStyle/>
          <a:p>
            <a:r>
              <a:rPr lang="en-GB" dirty="0">
                <a:hlinkClick r:id="rId4"/>
              </a:rPr>
              <a:t>https://medium.com/@odytrice</a:t>
            </a:r>
            <a:endParaRPr lang="en-GB" dirty="0"/>
          </a:p>
          <a:p>
            <a:r>
              <a:rPr lang="en-GB" dirty="0" err="1"/>
              <a:t>Ody</a:t>
            </a:r>
            <a:r>
              <a:rPr lang="en-GB" dirty="0"/>
              <a:t> </a:t>
            </a:r>
            <a:r>
              <a:rPr lang="en-GB" dirty="0" err="1"/>
              <a:t>Mbegbu</a:t>
            </a:r>
            <a:r>
              <a:rPr lang="en-GB" dirty="0"/>
              <a:t> </a:t>
            </a:r>
          </a:p>
        </p:txBody>
      </p:sp>
    </p:spTree>
    <p:extLst>
      <p:ext uri="{BB962C8B-B14F-4D97-AF65-F5344CB8AC3E}">
        <p14:creationId xmlns:p14="http://schemas.microsoft.com/office/powerpoint/2010/main" val="69077201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dynamic web view</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mobile app view</a:t>
            </a:r>
          </a:p>
        </p:txBody>
      </p:sp>
    </p:spTree>
    <p:extLst>
      <p:ext uri="{BB962C8B-B14F-4D97-AF65-F5344CB8AC3E}">
        <p14:creationId xmlns:p14="http://schemas.microsoft.com/office/powerpoint/2010/main" val="3974043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93237"/>
          </a:xfrm>
        </p:spPr>
        <p:txBody>
          <a:bodyPr/>
          <a:lstStyle/>
          <a:p>
            <a:r>
              <a:rPr lang="en-GB" sz="4000" dirty="0">
                <a:latin typeface="Segoe UI Light" panose="020B0502040204020203" pitchFamily="34" charset="0"/>
                <a:cs typeface="Segoe UI Light" panose="020B0502040204020203" pitchFamily="34" charset="0"/>
              </a:rPr>
              <a:t>A stroll through some of the F# 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love a little less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this relates to the language features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221251"/>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mj-lt"/>
                <a:cs typeface="Consolas" panose="020B0609020204030204" pitchFamily="49" charset="0"/>
                <a:hlinkClick r:id="rId2"/>
              </a:rPr>
              <a:t>github.com/fsprojects/Fabulous</a:t>
            </a:r>
            <a:r>
              <a:rPr lang="en-GB" sz="4000" dirty="0">
                <a:latin typeface="+mj-lt"/>
                <a:cs typeface="Consolas" panose="020B0609020204030204" pitchFamily="49" charset="0"/>
              </a:rPr>
              <a:t> </a:t>
            </a:r>
            <a:endParaRPr lang="en-GB" b="1" dirty="0">
              <a:latin typeface="+mj-lt"/>
              <a:cs typeface="Consolas" panose="020B0609020204030204" pitchFamily="49" charset="0"/>
            </a:endParaRPr>
          </a:p>
        </p:txBody>
      </p:sp>
    </p:spTree>
    <p:extLst>
      <p:ext uri="{BB962C8B-B14F-4D97-AF65-F5344CB8AC3E}">
        <p14:creationId xmlns:p14="http://schemas.microsoft.com/office/powerpoint/2010/main" val="1454997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Get it on Google Play">
            <a:extLst>
              <a:ext uri="{FF2B5EF4-FFF2-40B4-BE49-F238E27FC236}">
                <a16:creationId xmlns:a16="http://schemas.microsoft.com/office/drawing/2014/main" id="{90A1DB22-A6A0-437B-A7AE-F356B9067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39" y="3736492"/>
            <a:ext cx="2756636" cy="10681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me">
            <a:extLst>
              <a:ext uri="{FF2B5EF4-FFF2-40B4-BE49-F238E27FC236}">
                <a16:creationId xmlns:a16="http://schemas.microsoft.com/office/drawing/2014/main" id="{57570A8E-CFF6-46AF-91E5-E927A891A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159" y="643466"/>
            <a:ext cx="2576616" cy="557106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user-images.githubusercontent.com/7204669/39318922-57c95174-4977-11e8-94a9-cc385101ce5d.png">
            <a:extLst>
              <a:ext uri="{FF2B5EF4-FFF2-40B4-BE49-F238E27FC236}">
                <a16:creationId xmlns:a16="http://schemas.microsoft.com/office/drawing/2014/main" id="{BC668F34-D8DA-4F31-8F0F-6190C9966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8061" y="466485"/>
            <a:ext cx="1476372" cy="2624662"/>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get it on app store logo">
            <a:extLst>
              <a:ext uri="{FF2B5EF4-FFF2-40B4-BE49-F238E27FC236}">
                <a16:creationId xmlns:a16="http://schemas.microsoft.com/office/drawing/2014/main" id="{31109EC3-3EC8-4958-B2C3-6EA3A58B5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276" y="5248937"/>
            <a:ext cx="2544203" cy="8777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p">
            <a:extLst>
              <a:ext uri="{FF2B5EF4-FFF2-40B4-BE49-F238E27FC236}">
                <a16:creationId xmlns:a16="http://schemas.microsoft.com/office/drawing/2014/main" id="{54E5407D-8877-4339-9901-E48478481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9388" y="3482692"/>
            <a:ext cx="1222846" cy="264399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https://camo.githubusercontent.com/21cb93d21e08fd6b4e41d887f12e98216b9d0d25/68747470733a2f2f6c696e6b6d616b65722e6974756e65732e6170706c652e636f6d2f6173736574732f7368617265642f6261646765732f656e2d75732f61707073746f72652d6c72672e737667">
            <a:extLst>
              <a:ext uri="{FF2B5EF4-FFF2-40B4-BE49-F238E27FC236}">
                <a16:creationId xmlns:a16="http://schemas.microsoft.com/office/drawing/2014/main" id="{CE70D789-D831-4B0D-B3BC-D18EC4F41C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10" descr="https://camo.githubusercontent.com/21cb93d21e08fd6b4e41d887f12e98216b9d0d25/68747470733a2f2f6c696e6b6d616b65722e6974756e65732e6170706c652e636f6d2f6173736574732f7368617265642f6261646765732f656e2d75732f61707073746f72652d6c72672e737667">
            <a:extLst>
              <a:ext uri="{FF2B5EF4-FFF2-40B4-BE49-F238E27FC236}">
                <a16:creationId xmlns:a16="http://schemas.microsoft.com/office/drawing/2014/main" id="{2C35B576-8105-4E53-B0DB-578F40203964}"/>
              </a:ext>
            </a:extLst>
          </p:cNvPr>
          <p:cNvSpPr>
            <a:spLocks noChangeAspect="1" noChangeArrowheads="1"/>
          </p:cNvSpPr>
          <p:nvPr/>
        </p:nvSpPr>
        <p:spPr bwMode="auto">
          <a:xfrm>
            <a:off x="6096000" y="3429000"/>
            <a:ext cx="3833658" cy="38336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2" name="Picture 4" descr="Home">
            <a:extLst>
              <a:ext uri="{FF2B5EF4-FFF2-40B4-BE49-F238E27FC236}">
                <a16:creationId xmlns:a16="http://schemas.microsoft.com/office/drawing/2014/main" id="{C77A44A6-71AD-4D80-9C7B-9EBB658FC4F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203354" y="643466"/>
            <a:ext cx="2612332" cy="537650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images tictactoe elmish">
            <a:extLst>
              <a:ext uri="{FF2B5EF4-FFF2-40B4-BE49-F238E27FC236}">
                <a16:creationId xmlns:a16="http://schemas.microsoft.com/office/drawing/2014/main" id="{99B76EFD-E2B9-4763-AD87-B6117215D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544" y="379507"/>
            <a:ext cx="2824531" cy="279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34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285241"/>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data scripting</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2964873" y="1892962"/>
            <a:ext cx="9227127" cy="3194324"/>
          </a:xfrm>
          <a:prstGeom prst="foldedCorner">
            <a:avLst>
              <a:gd name="adj" fmla="val 4700"/>
            </a:avLst>
          </a:prstGeom>
          <a:solidFill>
            <a:schemeClr val="bg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008000"/>
                </a:solidFill>
                <a:latin typeface="Consolas" panose="020B0609020204030204" pitchFamily="49" charset="0"/>
              </a:rPr>
              <a:t>// Get the nuget stats schema</a:t>
            </a:r>
          </a:p>
          <a:p>
            <a:r>
              <a:rPr lang="nb-NO" sz="1600" dirty="0">
                <a:solidFill>
                  <a:srgbClr val="0000FF"/>
                </a:solidFill>
                <a:latin typeface="Consolas" panose="020B0609020204030204" pitchFamily="49" charset="0"/>
              </a:rPr>
              <a:t>type</a:t>
            </a:r>
            <a:r>
              <a:rPr lang="nb-NO" sz="1600" dirty="0">
                <a:solidFill>
                  <a:srgbClr val="000000"/>
                </a:solidFill>
                <a:latin typeface="Consolas" panose="020B0609020204030204" pitchFamily="49" charset="0"/>
              </a:rPr>
              <a:t> NugetStats = HtmlProvider&lt;</a:t>
            </a:r>
            <a:r>
              <a:rPr lang="nb-NO" sz="1600" dirty="0">
                <a:solidFill>
                  <a:srgbClr val="A31515"/>
                </a:solidFill>
                <a:latin typeface="Consolas" panose="020B0609020204030204" pitchFamily="49" charset="0"/>
              </a:rPr>
              <a:t>"https://www.nuget.org/packages/FSharp.Data"</a:t>
            </a:r>
            <a:r>
              <a:rPr lang="nb-NO" sz="1600" dirty="0">
                <a:solidFill>
                  <a:srgbClr val="000000"/>
                </a:solidFill>
                <a:latin typeface="Consolas" panose="020B0609020204030204" pitchFamily="49" charset="0"/>
              </a:rPr>
              <a:t>&gt;</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Load the live package stats for </a:t>
            </a:r>
            <a:r>
              <a:rPr lang="en-GB" sz="1600" dirty="0" err="1">
                <a:solidFill>
                  <a:srgbClr val="008000"/>
                </a:solidFill>
                <a:latin typeface="Consolas" panose="020B0609020204030204" pitchFamily="49" charset="0"/>
              </a:rPr>
              <a:t>FSharp.Data</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a:t>
            </a:r>
            <a:r>
              <a:rPr lang="en-GB" sz="1600" dirty="0">
                <a:solidFill>
                  <a:srgbClr val="000000"/>
                </a:solidFill>
                <a:latin typeface="Consolas" panose="020B0609020204030204" pitchFamily="49" charset="0"/>
              </a:rPr>
              <a:t> = </a:t>
            </a:r>
            <a:r>
              <a:rPr lang="en-GB" sz="1600" dirty="0" err="1">
                <a:solidFill>
                  <a:srgbClr val="000000"/>
                </a:solidFill>
                <a:latin typeface="Consolas" panose="020B0609020204030204" pitchFamily="49" charset="0"/>
              </a:rPr>
              <a:t>NugetStats</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Tables.``Version</a:t>
            </a:r>
            <a:r>
              <a:rPr lang="en-GB" sz="1600" dirty="0">
                <a:solidFill>
                  <a:srgbClr val="000000"/>
                </a:solidFill>
                <a:latin typeface="Consolas" panose="020B0609020204030204" pitchFamily="49" charset="0"/>
              </a:rPr>
              <a:t> History``</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Group by minor version and calculate download count</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stats = </a:t>
            </a:r>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rawStats.Rows</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Seq.groupBy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r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getMinorVersion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r.MinorVersion</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Seq.sortBy</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fst</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Seq.map</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Seq.sumBy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x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x.Downloads</a:t>
            </a:r>
            <a:r>
              <a:rPr lang="en-GB"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96544617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492990"/>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scripted tests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000" spc="0" dirty="0">
                <a:latin typeface="Segoe UI Light" panose="020B0502040204020203" pitchFamily="34" charset="0"/>
                <a:cs typeface="Segoe UI Light" panose="020B0502040204020203" pitchFamily="34" charset="0"/>
              </a:rPr>
              <a:t>Ctrl-A, Alt-Enter and you can start debugging and developing individual tests</a:t>
            </a:r>
            <a:endParaRPr lang="en-GB" spc="0"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3535E757-176E-4059-8798-F6BAA3331ABB}"/>
              </a:ext>
            </a:extLst>
          </p:cNvPr>
          <p:cNvSpPr/>
          <p:nvPr/>
        </p:nvSpPr>
        <p:spPr>
          <a:xfrm>
            <a:off x="247663" y="6314094"/>
            <a:ext cx="11681008" cy="369332"/>
          </a:xfrm>
          <a:prstGeom prst="rect">
            <a:avLst/>
          </a:prstGeom>
        </p:spPr>
        <p:txBody>
          <a:bodyPr wrap="square">
            <a:spAutoFit/>
          </a:bodyPr>
          <a:lstStyle/>
          <a:p>
            <a:r>
              <a:rPr lang="en-GB" dirty="0">
                <a:hlinkClick r:id="rId2"/>
              </a:rPr>
              <a:t>https://github.com/Microsoft/visualfsharp/blob/master/tests/service/ProjectAnalysisTests.fs</a:t>
            </a:r>
            <a:r>
              <a:rPr lang="en-GB" dirty="0"/>
              <a:t> </a:t>
            </a: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4496586" y="968212"/>
            <a:ext cx="7306208" cy="529161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if</a:t>
            </a:r>
            <a:r>
              <a:rPr lang="en-GB" sz="1400" dirty="0">
                <a:solidFill>
                  <a:srgbClr val="D4D4D4"/>
                </a:solidFill>
                <a:latin typeface="Consolas" panose="020B0609020204030204" pitchFamily="49" charset="0"/>
              </a:rPr>
              <a:t> INTERACTIVE</a:t>
            </a: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"../../debug/net45/SomeComponent.dll"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"../../packages/NUnit.3.5.0/lib/net45/nunit.framework.dll"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#load </a:t>
            </a:r>
            <a:r>
              <a:rPr lang="en-GB" sz="1400" dirty="0">
                <a:solidFill>
                  <a:srgbClr val="CE9178"/>
                </a:solidFill>
                <a:latin typeface="Consolas" panose="020B0609020204030204" pitchFamily="49" charset="0"/>
              </a:rPr>
              <a:t>"</a:t>
            </a:r>
            <a:r>
              <a:rPr lang="en-GB" sz="1400" dirty="0" err="1">
                <a:solidFill>
                  <a:srgbClr val="CE9178"/>
                </a:solidFill>
                <a:latin typeface="Consolas" panose="020B0609020204030204" pitchFamily="49" charset="0"/>
              </a:rPr>
              <a:t>Common.fs</a:t>
            </a:r>
            <a:r>
              <a:rPr lang="en-GB" sz="1400" dirty="0">
                <a:solidFill>
                  <a:srgbClr val="CE9178"/>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else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module</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Tests.MyTests</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#endif</a:t>
            </a:r>
          </a:p>
          <a:p>
            <a:br>
              <a:rPr lang="en-GB" sz="1400" dirty="0">
                <a:solidFill>
                  <a:srgbClr val="D4D4D4"/>
                </a:solidFill>
                <a:latin typeface="Consolas" panose="020B0609020204030204" pitchFamily="49" charset="0"/>
              </a:rPr>
            </a:br>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System</a:t>
            </a:r>
          </a:p>
          <a:p>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NUnit.Framework</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whole project errors``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abc</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def</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p>
          <a:p>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have protected </a:t>
            </a:r>
            <a:r>
              <a:rPr lang="en-GB" sz="1400" dirty="0" err="1">
                <a:solidFill>
                  <a:srgbClr val="9CDCFE"/>
                </a:solidFill>
                <a:latin typeface="Consolas" panose="020B0609020204030204" pitchFamily="49" charset="0"/>
              </a:rPr>
              <a:t>FullName</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not throw exceptions``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F640D533-7134-4710-BEDB-74C0484EB3B5}"/>
              </a:ext>
            </a:extLst>
          </p:cNvPr>
          <p:cNvSpPr/>
          <p:nvPr/>
        </p:nvSpPr>
        <p:spPr>
          <a:xfrm>
            <a:off x="7711523" y="82944"/>
            <a:ext cx="3659996" cy="830997"/>
          </a:xfrm>
          <a:prstGeom prst="wedgeRectCallout">
            <a:avLst>
              <a:gd name="adj1" fmla="val 20865"/>
              <a:gd name="adj2" fmla="val 16583"/>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Note, I don’t like [&lt;</a:t>
            </a:r>
            <a:r>
              <a:rPr lang="en-GB" sz="1600" dirty="0" err="1"/>
              <a:t>TestData</a:t>
            </a:r>
            <a:r>
              <a:rPr lang="en-GB" sz="1600" dirty="0"/>
              <a:t>(…)&gt;] because it doesn’t work well with F# scripting</a:t>
            </a:r>
          </a:p>
        </p:txBody>
      </p:sp>
    </p:spTree>
    <p:extLst>
      <p:ext uri="{BB962C8B-B14F-4D97-AF65-F5344CB8AC3E}">
        <p14:creationId xmlns:p14="http://schemas.microsoft.com/office/powerpoint/2010/main" val="283489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cs typeface="Segoe UI Light" panose="020B0502040204020203" pitchFamily="34" charset="0"/>
                <a:hlinkClick r:id="rId2"/>
              </a:rPr>
              <a:t>http://fsharp.github.io/FSharp.Data/images/csv.gif</a:t>
            </a:r>
            <a:r>
              <a:rPr lang="en-GB" sz="3600" dirty="0">
                <a:latin typeface="Segoe UI Light" panose="020B0502040204020203" pitchFamily="34" charset="0"/>
                <a:cs typeface="Segoe UI Light" panose="020B0502040204020203" pitchFamily="34" charset="0"/>
              </a:rPr>
              <a:t> </a:t>
            </a:r>
            <a:br>
              <a:rPr lang="en-GB" sz="3600" dirty="0">
                <a:latin typeface="Segoe UI Light" panose="020B0502040204020203" pitchFamily="34" charset="0"/>
                <a:cs typeface="Segoe UI Light" panose="020B0502040204020203" pitchFamily="34" charset="0"/>
              </a:rPr>
            </a:b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hlinkClick r:id="rId3"/>
              </a:rPr>
              <a:t>http://fsharp.github.io/FSharp.Data/images/wb.gif</a:t>
            </a:r>
            <a:endParaRPr lang="en-GB" sz="3600"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But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line :)</a:t>
            </a:r>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3877985"/>
          </a:xfrm>
        </p:spPr>
        <p:txBody>
          <a:bodyPr/>
          <a:lstStyle/>
          <a:p>
            <a:r>
              <a:rPr lang="en-GB" sz="4000" dirty="0">
                <a:latin typeface="Segoe UI Light" panose="020B0502040204020203" pitchFamily="34" charset="0"/>
                <a:cs typeface="Segoe UI Light" panose="020B0502040204020203" pitchFamily="34" charset="0"/>
              </a:rPr>
              <a:t>Aside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The Early History of F# - HOPL IV submission (2020)</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Draft now available!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hlinkClick r:id="rId2"/>
              </a:rPr>
              <a:t>fsharp.org/history</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588380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explicit lambdas or let</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Please give explicit arguments to functions defined in modules</a:t>
            </a:r>
          </a:p>
        </p:txBody>
      </p:sp>
      <p:pic>
        <p:nvPicPr>
          <p:cNvPr id="2" name="Picture 1">
            <a:extLst>
              <a:ext uri="{FF2B5EF4-FFF2-40B4-BE49-F238E27FC236}">
                <a16:creationId xmlns:a16="http://schemas.microsoft.com/office/drawing/2014/main"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Sometimes as hard to understand as an imperative while loop</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same. </a:t>
            </a:r>
            <a:r>
              <a:rPr lang="en-GB" sz="2400" spc="0" dirty="0">
                <a:latin typeface="Segoe UI Light" panose="020B0502040204020203" pitchFamily="34" charset="0"/>
                <a:cs typeface="Segoe UI Light" panose="020B0502040204020203" pitchFamily="34" charset="0"/>
              </a:rPr>
              <a:t>Beware 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make 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a:latin typeface="Segoe UI Light" panose="020B0502040204020203" pitchFamily="34" charset="0"/>
                <a:cs typeface="Segoe UI Light" panose="020B0502040204020203" pitchFamily="34" charset="0"/>
              </a:rPr>
              <a:t>convert records to classes</a:t>
            </a:r>
            <a:r>
              <a:rPr lang="en-GB" sz="2400" spc="0" dirty="0">
                <a:latin typeface="Segoe UI Light" panose="020B0502040204020203" pitchFamily="34" charset="0"/>
                <a:cs typeface="Segoe UI Light" panose="020B0502040204020203" pitchFamily="34" charset="0"/>
              </a:rPr>
              <a:t>. Can be painful.</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id="{AEBC01C8-7994-478E-9825-A1DA57BB8BBF}"/>
              </a:ext>
            </a:extLst>
          </p:cNvPr>
          <p:cNvSpPr/>
          <p:nvPr/>
        </p:nvSpPr>
        <p:spPr bwMode="auto">
          <a:xfrm>
            <a:off x="5660951" y="3046386"/>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Tree>
    <p:extLst>
      <p:ext uri="{BB962C8B-B14F-4D97-AF65-F5344CB8AC3E}">
        <p14:creationId xmlns:p14="http://schemas.microsoft.com/office/powerpoint/2010/main" val="27690640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6163226"/>
          </a:xfrm>
        </p:spPr>
        <p:txBody>
          <a:bodyPr/>
          <a:lstStyle/>
          <a:p>
            <a:r>
              <a:rPr lang="en-GB" sz="4000" spc="0" dirty="0">
                <a:latin typeface="Segoe UI Light" panose="020B0502040204020203" pitchFamily="34" charset="0"/>
                <a:cs typeface="Segoe UI Light" panose="020B0502040204020203" pitchFamily="34" charset="0"/>
              </a:rPr>
              <a:t>In the extreme </a:t>
            </a:r>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can be…</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objects as a single paradigm</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hierarchical classification (Animal,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large abstractions with many holes and 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declarations not 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composition through… more hierarchies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263" y="2142416"/>
            <a:ext cx="11176000" cy="553998"/>
          </a:xfrm>
        </p:spPr>
        <p:txBody>
          <a:bodyPr/>
          <a:lstStyle/>
          <a:p>
            <a:r>
              <a:rPr lang="en-GB" sz="4000" dirty="0">
                <a:latin typeface="Segoe UI Light" panose="020B0502040204020203" pitchFamily="34" charset="0"/>
                <a:cs typeface="Segoe UI Light" panose="020B0502040204020203" pitchFamily="34" charset="0"/>
              </a:rPr>
              <a:t>Mutation Good, Mutation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853886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Good mutation</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Graphs of data frequently easier with mutation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Encapsulated, performant data very common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Please, encapsulate mutable data</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33350" y="1064609"/>
            <a:ext cx="6551713" cy="231403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addToClosureTable</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closureTableContains</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&lt;_</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a:t>
            </a:r>
            <a:r>
              <a:rPr lang="en-GB" sz="1200" dirty="0">
                <a:solidFill>
                  <a:srgbClr val="569CD6"/>
                </a:solidFill>
                <a:latin typeface="Consolas" panose="020B0609020204030204" pitchFamily="49" charset="0"/>
              </a:rPr>
              <a:t>&gt;&gt;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0" name="TextBox 9">
            <a:extLst>
              <a:ext uri="{FF2B5EF4-FFF2-40B4-BE49-F238E27FC236}">
                <a16:creationId xmlns:a16="http://schemas.microsoft.com/office/drawing/2014/main" id="{6A630BD7-D422-445D-9577-EB2576DE011F}"/>
              </a:ext>
            </a:extLst>
          </p:cNvPr>
          <p:cNvSpPr txBox="1"/>
          <p:nvPr/>
        </p:nvSpPr>
        <p:spPr>
          <a:xfrm>
            <a:off x="4819117" y="1133860"/>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1" name="TextBox 10">
            <a:extLst>
              <a:ext uri="{FF2B5EF4-FFF2-40B4-BE49-F238E27FC236}">
                <a16:creationId xmlns:a16="http://schemas.microsoft.com/office/drawing/2014/main" id="{5DDF63A5-DCCA-4727-91FD-8166DDC91790}"/>
              </a:ext>
            </a:extLst>
          </p:cNvPr>
          <p:cNvSpPr txBox="1"/>
          <p:nvPr/>
        </p:nvSpPr>
        <p:spPr>
          <a:xfrm>
            <a:off x="4717849" y="364870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3" name="Rectangle: Folded Corner 12">
            <a:extLst>
              <a:ext uri="{FF2B5EF4-FFF2-40B4-BE49-F238E27FC236}">
                <a16:creationId xmlns:a16="http://schemas.microsoft.com/office/drawing/2014/main" id="{D681A1A2-A0F7-421E-B5B9-4F6A5405A243}"/>
              </a:ext>
            </a:extLst>
          </p:cNvPr>
          <p:cNvSpPr/>
          <p:nvPr/>
        </p:nvSpPr>
        <p:spPr bwMode="auto">
          <a:xfrm>
            <a:off x="5233350" y="3531681"/>
            <a:ext cx="6551713" cy="3195573"/>
          </a:xfrm>
          <a:prstGeom prst="foldedCorner">
            <a:avLst>
              <a:gd name="adj" fmla="val 8199"/>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608B4E"/>
                </a:solidFill>
                <a:latin typeface="Consolas" panose="020B0609020204030204" pitchFamily="49" charset="0"/>
              </a:rPr>
              <a:t>/// The results of computing the LALR(1) closure of an LR(0) kernel</a:t>
            </a:r>
            <a:endParaRPr lang="en-GB" sz="1200" dirty="0">
              <a:solidFill>
                <a:srgbClr val="D4D4D4"/>
              </a:solidFill>
              <a:latin typeface="Consolas" panose="020B0609020204030204" pitchFamily="49" charset="0"/>
            </a:endParaRPr>
          </a:p>
          <a:p>
            <a:pPr lvl="0"/>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Closure1Table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Item0,HashSet</a:t>
            </a:r>
            <a:r>
              <a:rPr lang="en-GB" sz="1200" dirty="0">
                <a:solidFill>
                  <a:srgbClr val="569CD6"/>
                </a:solidFill>
                <a:latin typeface="Consolas" panose="020B0609020204030204" pitchFamily="49" charset="0"/>
              </a:rPr>
              <a:t>&lt;</a:t>
            </a:r>
            <a:r>
              <a:rPr lang="en-GB" sz="1200" dirty="0" err="1">
                <a:solidFill>
                  <a:srgbClr val="D4D4D4"/>
                </a:solidFill>
                <a:latin typeface="Consolas" panose="020B0609020204030204" pitchFamily="49" charset="0"/>
              </a:rPr>
              <a:t>TerminalIndex</a:t>
            </a:r>
            <a:r>
              <a:rPr lang="en-GB" sz="1200" dirty="0">
                <a:solidFill>
                  <a:srgbClr val="569CD6"/>
                </a:solidFill>
                <a:latin typeface="Consolas" panose="020B0609020204030204" pitchFamily="49" charset="0"/>
              </a:rPr>
              <a:t>&gt;&gt;()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__.Add</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__.Count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__.Contains</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4" name="Rectangular Callout 3">
            <a:extLst>
              <a:ext uri="{FF2B5EF4-FFF2-40B4-BE49-F238E27FC236}">
                <a16:creationId xmlns:a16="http://schemas.microsoft.com/office/drawing/2014/main" id="{556C7B88-A71B-4033-A3A6-6C6962144E54}"/>
              </a:ext>
            </a:extLst>
          </p:cNvPr>
          <p:cNvSpPr/>
          <p:nvPr/>
        </p:nvSpPr>
        <p:spPr>
          <a:xfrm>
            <a:off x="6013211" y="165515"/>
            <a:ext cx="4991990" cy="707886"/>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latin typeface="Segoe UI Light" panose="020B0502040204020203" pitchFamily="34" charset="0"/>
                <a:cs typeface="Segoe UI Light" panose="020B0502040204020203" pitchFamily="34" charset="0"/>
              </a:rPr>
              <a:t>F# gives you a lightweight mechanism for encapsulation – use it</a:t>
            </a:r>
          </a:p>
        </p:txBody>
      </p:sp>
    </p:spTree>
    <p:extLst>
      <p:ext uri="{BB962C8B-B14F-4D97-AF65-F5344CB8AC3E}">
        <p14:creationId xmlns:p14="http://schemas.microsoft.com/office/powerpoint/2010/main" val="584339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“ref” is often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15425"/>
            <a:ext cx="4991990" cy="1015663"/>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nearly always avoid using “ref” and just use “let mutable” in an expression or type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“let mutable x = y” is nearly always better than “let x = ref y”</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Localizes the mutation to a larger expression, type or class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We are planning to deprecate “!” and “:=“ to a </a:t>
            </a:r>
            <a:r>
              <a:rPr lang="en-GB" sz="2400" spc="0" dirty="0" err="1">
                <a:latin typeface="Segoe UI Light" panose="020B0502040204020203" pitchFamily="34" charset="0"/>
                <a:cs typeface="Segoe UI Light" panose="020B0502040204020203" pitchFamily="34" charset="0"/>
              </a:rPr>
              <a:t>compat</a:t>
            </a:r>
            <a:r>
              <a:rPr lang="en-GB" sz="2400" spc="0" dirty="0">
                <a:latin typeface="Segoe UI Light" panose="020B0502040204020203" pitchFamily="34" charset="0"/>
                <a:cs typeface="Segoe UI Light" panose="020B0502040204020203" pitchFamily="34" charset="0"/>
              </a:rPr>
              <a:t> module in F# 4.5 or 5.0</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1658133"/>
            <a:ext cx="6672371"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ref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).Contains(kernel))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).Add(kernel)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927627" y="1658133"/>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1658133"/>
            <a:ext cx="6672372"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mutable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err="1">
                <a:solidFill>
                  <a:srgbClr val="D4D4D4"/>
                </a:solidFill>
                <a:latin typeface="Consolas" panose="020B0609020204030204" pitchFamily="49" charset="0"/>
              </a:rPr>
              <a:t>acc.Contains</a:t>
            </a:r>
            <a:r>
              <a:rPr lang="en-GB" sz="1600" dirty="0">
                <a:solidFill>
                  <a:srgbClr val="D4D4D4"/>
                </a:solidFill>
                <a:latin typeface="Consolas" panose="020B0609020204030204" pitchFamily="49" charset="0"/>
              </a:rPr>
              <a:t>(kernel))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acc.Add</a:t>
            </a:r>
            <a:r>
              <a:rPr lang="en-GB" sz="1600" dirty="0">
                <a:solidFill>
                  <a:srgbClr val="D4D4D4"/>
                </a:solidFill>
                <a:latin typeface="Consolas" panose="020B0609020204030204" pitchFamily="49" charset="0"/>
              </a:rPr>
              <a:t>(kernel)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C2669259-E04F-4A98-9B39-E8988B465E08}"/>
              </a:ext>
            </a:extLst>
          </p:cNvPr>
          <p:cNvSpPr txBox="1"/>
          <p:nvPr/>
        </p:nvSpPr>
        <p:spPr>
          <a:xfrm>
            <a:off x="4784183" y="2805716"/>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9669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3" grpId="0"/>
      <p:bldP spid="3" grpId="1"/>
      <p:bldP spid="14" grpId="0" animBg="1"/>
      <p:bldP spid="11" grpId="0"/>
      <p:bldP spid="1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null</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98598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F# heavily biased against it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F#-defined types do not have null as a normal value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algn="l"/>
            <a:r>
              <a:rPr lang="en-GB" sz="2400" spc="0" dirty="0">
                <a:latin typeface="Segoe UI Light" panose="020B0502040204020203" pitchFamily="34" charset="0"/>
                <a:cs typeface="Segoe UI Light" panose="020B0502040204020203" pitchFamily="34" charset="0"/>
              </a:rPr>
              <a:t>However I have used it for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Compact memory representations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Manual implementations of mutating fixups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Avoiding one indirection for an option type</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501362"/>
            <a:ext cx="5487509" cy="319557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CDCAA"/>
                </a:solidFill>
                <a:latin typeface="Consolas" panose="020B0609020204030204" pitchFamily="49" charset="0"/>
              </a:rPr>
              <a:t>[&lt;Struct&gt;]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EntityRefState</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Entity</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Unresolved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mutable</a:t>
            </a:r>
            <a:r>
              <a:rPr lang="en-GB" sz="1200" dirty="0">
                <a:solidFill>
                  <a:srgbClr val="D4D4D4"/>
                </a:solidFill>
                <a:latin typeface="Consolas" panose="020B0609020204030204" pitchFamily="49" charset="0"/>
              </a:rPr>
              <a:t> state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EntityRefState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Resolved x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Unresolved x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4092559"/>
            <a:ext cx="6335486" cy="2643183"/>
          </a:xfrm>
          <a:prstGeom prst="foldedCorner">
            <a:avLst>
              <a:gd name="adj" fmla="val 131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608B4E"/>
                </a:solidFill>
                <a:latin typeface="Consolas" panose="020B0609020204030204" pitchFamily="49" charset="0"/>
              </a:rPr>
              <a:t>/// Filled in when a entity reference has been resolved</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mutable</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Entity</a:t>
            </a:r>
          </a:p>
          <a:p>
            <a:endParaRPr lang="en-GB" sz="1200" dirty="0">
              <a:solidFill>
                <a:srgbClr val="608B4E"/>
              </a:solidFill>
              <a:latin typeface="Consolas" panose="020B0609020204030204" pitchFamily="49" charset="0"/>
            </a:endParaRPr>
          </a:p>
          <a:p>
            <a:r>
              <a:rPr lang="en-GB" sz="1200" dirty="0">
                <a:solidFill>
                  <a:srgbClr val="608B4E"/>
                </a:solidFill>
                <a:latin typeface="Consolas" panose="020B0609020204030204" pitchFamily="49" charset="0"/>
              </a:rPr>
              <a:t>     /// Indicates a reference to something in another assembly</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 </a:t>
            </a:r>
            <a:r>
              <a:rPr lang="en-GB" sz="1200" dirty="0">
                <a:solidFill>
                  <a:srgbClr val="569CD6"/>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7931036" y="269204"/>
            <a:ext cx="3007122" cy="400110"/>
          </a:xfrm>
          <a:prstGeom prst="wedgeRectCallout">
            <a:avLst>
              <a:gd name="adj1" fmla="val -60010"/>
              <a:gd name="adj2" fmla="val 14615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You can do this (F# 4.1)</a:t>
            </a:r>
          </a:p>
        </p:txBody>
      </p:sp>
      <p:sp>
        <p:nvSpPr>
          <p:cNvPr id="11" name="Rectangular Callout 3">
            <a:extLst>
              <a:ext uri="{FF2B5EF4-FFF2-40B4-BE49-F238E27FC236}">
                <a16:creationId xmlns:a16="http://schemas.microsoft.com/office/drawing/2014/main" id="{78263434-7E10-4E19-B021-4F715E906AC1}"/>
              </a:ext>
            </a:extLst>
          </p:cNvPr>
          <p:cNvSpPr/>
          <p:nvPr/>
        </p:nvSpPr>
        <p:spPr>
          <a:xfrm>
            <a:off x="6025414" y="3496880"/>
            <a:ext cx="5813660" cy="400110"/>
          </a:xfrm>
          <a:prstGeom prst="wedgeRectCallout">
            <a:avLst>
              <a:gd name="adj1" fmla="val -42290"/>
              <a:gd name="adj2" fmla="val 112471"/>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But you’ll see this sort of thing very occasionally</a:t>
            </a:r>
          </a:p>
        </p:txBody>
      </p:sp>
      <p:sp>
        <p:nvSpPr>
          <p:cNvPr id="13" name="TextBox 12">
            <a:extLst>
              <a:ext uri="{FF2B5EF4-FFF2-40B4-BE49-F238E27FC236}">
                <a16:creationId xmlns:a16="http://schemas.microsoft.com/office/drawing/2014/main" id="{81042F81-3315-4BE8-BF42-2D4E450363C3}"/>
              </a:ext>
            </a:extLst>
          </p:cNvPr>
          <p:cNvSpPr txBox="1"/>
          <p:nvPr/>
        </p:nvSpPr>
        <p:spPr>
          <a:xfrm>
            <a:off x="4831439" y="4159702"/>
            <a:ext cx="486383" cy="492443"/>
          </a:xfrm>
          <a:prstGeom prst="rect">
            <a:avLst/>
          </a:prstGeom>
          <a:noFill/>
        </p:spPr>
        <p:txBody>
          <a:bodyPr wrap="square" lIns="0" tIns="0" rIns="0" bIns="0" rtlCol="0">
            <a:spAutoFit/>
          </a:bodyPr>
          <a:lstStyle/>
          <a:p>
            <a:r>
              <a:rPr lang="en-GB" sz="3200" dirty="0">
                <a:solidFill>
                  <a:schemeClr val="accent6">
                    <a:lumMod val="75000"/>
                  </a:schemeClr>
                </a:solidFill>
                <a:latin typeface="Segoe Light" pitchFamily="34" charset="0"/>
                <a:sym typeface="Wingdings" panose="05000000000000000000" pitchFamily="2" charset="2"/>
              </a:rPr>
              <a:t></a:t>
            </a:r>
            <a:endParaRPr lang="en-GB" sz="3200" dirty="0">
              <a:solidFill>
                <a:schemeClr val="accent6">
                  <a:lumMod val="75000"/>
                </a:schemeClr>
              </a:solidFill>
              <a:latin typeface="Segoe Light" pitchFamily="34" charset="0"/>
            </a:endParaRPr>
          </a:p>
        </p:txBody>
      </p:sp>
      <p:sp>
        <p:nvSpPr>
          <p:cNvPr id="17" name="TextBox 16">
            <a:extLst>
              <a:ext uri="{FF2B5EF4-FFF2-40B4-BE49-F238E27FC236}">
                <a16:creationId xmlns:a16="http://schemas.microsoft.com/office/drawing/2014/main" id="{73E28E49-A261-49AC-83FA-A8B62FA95122}"/>
              </a:ext>
            </a:extLst>
          </p:cNvPr>
          <p:cNvSpPr txBox="1"/>
          <p:nvPr/>
        </p:nvSpPr>
        <p:spPr>
          <a:xfrm>
            <a:off x="4735939" y="67460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3279170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P spid="1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115581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132959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a:t>
            </a:r>
            <a:r>
              <a:rPr lang="en-GB" sz="2400" spc="0" dirty="0" err="1">
                <a:latin typeface="Segoe UI Light" panose="020B0502040204020203" pitchFamily="34" charset="0"/>
                <a:cs typeface="Segoe UI Light" panose="020B0502040204020203" pitchFamily="34" charset="0"/>
              </a:rPr>
              <a:t>Seq.append</a:t>
            </a: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773623" y="746258"/>
            <a:ext cx="7182255" cy="5568370"/>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for</a:t>
            </a:r>
            <a:r>
              <a:rPr lang="en-GB" sz="1200" dirty="0">
                <a:solidFill>
                  <a:srgbClr val="D4D4D4"/>
                </a:solidFill>
                <a:latin typeface="Consolas" panose="020B0609020204030204" pitchFamily="49" charset="0"/>
              </a:rPr>
              <a:t> e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entities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e</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0" grpId="1" animBg="1"/>
      <p:bldP spid="11" grpId="0"/>
      <p:bldP spid="11" grpId="1"/>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3183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F# already supports </a:t>
            </a:r>
            <a:r>
              <a:rPr lang="en-GB" sz="2400" spc="0" dirty="0" err="1">
                <a:latin typeface="Segoe UI Light" panose="020B0502040204020203" pitchFamily="34" charset="0"/>
              </a:rPr>
              <a:t>async</a:t>
            </a:r>
            <a:r>
              <a:rPr lang="en-GB" sz="2400" spc="0" dirty="0">
                <a:latin typeface="Segoe UI Light" panose="020B0502040204020203" pitchFamily="34" charset="0"/>
              </a:rPr>
              <a:t> sequences, it’s a library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I love this style of “reactive” code.  </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“asynchronous pull” (</a:t>
            </a:r>
            <a:r>
              <a:rPr lang="en-GB" sz="2400" spc="0" dirty="0" err="1">
                <a:latin typeface="Segoe UI Light" panose="020B0502040204020203" pitchFamily="34" charset="0"/>
              </a:rPr>
              <a:t>AsyncSeq</a:t>
            </a:r>
            <a:r>
              <a:rPr lang="en-GB" sz="2400" spc="0" dirty="0">
                <a:latin typeface="Segoe UI Light" panose="020B0502040204020203" pitchFamily="34" charset="0"/>
              </a:rPr>
              <a:t>) v.  “synchronous push” (</a:t>
            </a:r>
            <a:r>
              <a:rPr lang="en-GB" sz="2400" spc="0" dirty="0" err="1">
                <a:latin typeface="Segoe UI Light" panose="020B0502040204020203" pitchFamily="34" charset="0"/>
              </a:rPr>
              <a:t>IObservable</a:t>
            </a:r>
            <a:r>
              <a:rPr lang="en-GB" sz="2400" spc="0" dirty="0">
                <a:latin typeface="Segoe UI Light" panose="020B0502040204020203" pitchFamily="34" charset="0"/>
              </a:rPr>
              <a:t>)</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Makes a lovely compositional animation language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523489"/>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493053"/>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asyncMaybe</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87"/>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 absolutely love the uses of this CE in the </a:t>
            </a:r>
            <a:r>
              <a:rPr lang="en-GB" sz="2400" spc="0" dirty="0" err="1">
                <a:latin typeface="Segoe UI Light" panose="020B0502040204020203" pitchFamily="34" charset="0"/>
              </a:rPr>
              <a:t>FSharp.Editor</a:t>
            </a:r>
            <a:r>
              <a:rPr lang="en-GB" sz="2400" spc="0" dirty="0">
                <a:latin typeface="Segoe UI Light" panose="020B0502040204020203" pitchFamily="34" charset="0"/>
              </a:rPr>
              <a:t> implementation by Vasily Kirichenko</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This helps makes some of the clearest, most declarative, most robust editor implementation code I know</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0" name="Rectangle: Folded Corner 9">
            <a:extLst>
              <a:ext uri="{FF2B5EF4-FFF2-40B4-BE49-F238E27FC236}">
                <a16:creationId xmlns:a16="http://schemas.microsoft.com/office/drawing/2014/main" id="{2451308E-107A-44EE-9739-3774DCA3AAFC}"/>
              </a:ext>
            </a:extLst>
          </p:cNvPr>
          <p:cNvSpPr/>
          <p:nvPr/>
        </p:nvSpPr>
        <p:spPr bwMode="auto">
          <a:xfrm>
            <a:off x="5486400" y="699024"/>
            <a:ext cx="6206247" cy="606057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br>
              <a:rPr lang="en-GB" sz="1200" dirty="0">
                <a:solidFill>
                  <a:srgbClr val="D4D4D4"/>
                </a:solidFill>
                <a:latin typeface="Consolas" panose="020B0609020204030204" pitchFamily="49" charset="0"/>
              </a:rPr>
            </a:br>
            <a:r>
              <a:rPr lang="en-GB" sz="1200" dirty="0">
                <a:solidFill>
                  <a:srgbClr val="DCDCAA"/>
                </a:solidFill>
                <a:latin typeface="Consolas" panose="020B0609020204030204" pitchFamily="49" charset="0"/>
              </a:rPr>
              <a:t>[&lt;</a:t>
            </a:r>
            <a:r>
              <a:rPr lang="en-GB" sz="1200" dirty="0" err="1">
                <a:solidFill>
                  <a:srgbClr val="DCDCAA"/>
                </a:solidFill>
                <a:latin typeface="Consolas" panose="020B0609020204030204" pitchFamily="49" charset="0"/>
              </a:rPr>
              <a:t>DiagnosticAnalyzer</a:t>
            </a:r>
            <a:r>
              <a:rPr lang="en-GB" sz="1200" dirty="0">
                <a:solidFill>
                  <a:srgbClr val="DCDCAA"/>
                </a:solidFill>
                <a:latin typeface="Consolas" panose="020B0609020204030204" pitchFamily="49" charset="0"/>
              </a:rPr>
              <a:t>(</a:t>
            </a:r>
            <a:r>
              <a:rPr lang="en-GB" sz="1200" dirty="0" err="1">
                <a:solidFill>
                  <a:srgbClr val="DCDCAA"/>
                </a:solidFill>
                <a:latin typeface="Consolas" panose="020B0609020204030204" pitchFamily="49" charset="0"/>
              </a:rPr>
              <a:t>FSharpConstants.FSharpLanguageName</a:t>
            </a:r>
            <a:r>
              <a:rPr lang="en-GB" sz="1200" dirty="0">
                <a:solidFill>
                  <a:srgbClr val="DCDCAA"/>
                </a:solidFill>
                <a:latin typeface="Consolas" panose="020B0609020204030204" pitchFamily="49" charset="0"/>
              </a:rPr>
              <a: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internal</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SimplifyNameDiagnosticAnalyzer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inherit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DocumentDiagnosticAnalyzer</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static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cache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MemoryCache</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SupportedDiagnostics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AnalyzeSemanticsAsync</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document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cancellationToken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err="1">
                <a:solidFill>
                  <a:srgbClr val="569CD6"/>
                </a:solidFill>
                <a:latin typeface="Consolas" panose="020B0609020204030204" pitchFamily="49" charset="0"/>
              </a:rPr>
              <a:t>asyncMaybe</a:t>
            </a:r>
            <a:r>
              <a:rPr lang="en-GB" sz="1200" dirty="0">
                <a:solidFill>
                  <a:srgbClr val="569CD6"/>
                </a:solidFill>
                <a:latin typeface="Consolas" panose="020B0609020204030204" pitchFamily="49" charset="0"/>
              </a:rPr>
              <a:t> {</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Option.guard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Settings.CodeFixes.SimplifyName</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Trace.TraceInformation</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Async.Sleep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InitialDelay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liftAsync</a:t>
            </a:r>
            <a:r>
              <a:rPr lang="en-GB" sz="1200" dirty="0">
                <a:solidFill>
                  <a:srgbClr val="D4D4D4"/>
                </a:solidFill>
                <a:latin typeface="Consolas" panose="020B0609020204030204" pitchFamily="49" charset="0"/>
              </a:rPr>
              <a:t> </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a:t>
            </a:r>
            <a:r>
              <a:rPr lang="en-GB" sz="1200" dirty="0" err="1">
                <a:solidFill>
                  <a:srgbClr val="9CDCFE"/>
                </a:solidFill>
                <a:latin typeface="Consolas" panose="020B0609020204030204" pitchFamily="49" charset="0"/>
              </a:rPr>
              <a:t>parsingOptions</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projectOptions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textVersion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key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document.Id.ToString</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match</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cache.Get</a:t>
            </a:r>
            <a:r>
              <a:rPr lang="en-GB" sz="1200" dirty="0">
                <a:solidFill>
                  <a:srgbClr val="D4D4D4"/>
                </a:solidFill>
                <a:latin typeface="Consolas" panose="020B0609020204030204" pitchFamily="49" charset="0"/>
              </a:rPr>
              <a:t>(key) </a:t>
            </a:r>
            <a:r>
              <a:rPr lang="en-GB" sz="1200" dirty="0">
                <a:solidFill>
                  <a:srgbClr val="569CD6"/>
                </a:solidFill>
                <a:latin typeface="Consolas" panose="020B0609020204030204" pitchFamily="49" charset="0"/>
              </a:rPr>
              <a:t>with</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Async.map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Option.defaultValue</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ImmutableArray.Empty</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StartAsyncAsTask</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cancellationToken</a:t>
            </a:r>
            <a:endParaRPr lang="en-GB" sz="1200" dirty="0">
              <a:solidFill>
                <a:srgbClr val="D4D4D4"/>
              </a:solidFill>
              <a:latin typeface="Consolas" panose="020B0609020204030204" pitchFamily="49" charset="0"/>
            </a:endParaRPr>
          </a:p>
          <a:p>
            <a:endParaRPr lang="en-GB" sz="1200" b="0" dirty="0">
              <a:solidFill>
                <a:srgbClr val="D4D4D4"/>
              </a:solidFill>
              <a:effectLst/>
              <a:latin typeface="Consolas" panose="020B0609020204030204" pitchFamily="49" charset="0"/>
            </a:endParaRPr>
          </a:p>
        </p:txBody>
      </p:sp>
      <p:sp>
        <p:nvSpPr>
          <p:cNvPr id="11" name="Rectangular Callout 3">
            <a:extLst>
              <a:ext uri="{FF2B5EF4-FFF2-40B4-BE49-F238E27FC236}">
                <a16:creationId xmlns:a16="http://schemas.microsoft.com/office/drawing/2014/main" id="{90053342-CC4F-4779-B4A3-E5C04495FDEC}"/>
              </a:ext>
            </a:extLst>
          </p:cNvPr>
          <p:cNvSpPr/>
          <p:nvPr/>
        </p:nvSpPr>
        <p:spPr>
          <a:xfrm>
            <a:off x="7694257" y="0"/>
            <a:ext cx="3222251" cy="646331"/>
          </a:xfrm>
          <a:prstGeom prst="wedgeRectCallout">
            <a:avLst>
              <a:gd name="adj1" fmla="val -36115"/>
              <a:gd name="adj2" fmla="val 88753"/>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1. OK, this implements a C# framework abstraction</a:t>
            </a:r>
          </a:p>
        </p:txBody>
      </p:sp>
      <p:sp>
        <p:nvSpPr>
          <p:cNvPr id="13" name="Rectangular Callout 3">
            <a:extLst>
              <a:ext uri="{FF2B5EF4-FFF2-40B4-BE49-F238E27FC236}">
                <a16:creationId xmlns:a16="http://schemas.microsoft.com/office/drawing/2014/main" id="{0A57843D-3BB6-4D02-911E-85E11C8E28BF}"/>
              </a:ext>
            </a:extLst>
          </p:cNvPr>
          <p:cNvSpPr/>
          <p:nvPr/>
        </p:nvSpPr>
        <p:spPr>
          <a:xfrm>
            <a:off x="9116718" y="1450761"/>
            <a:ext cx="3222251" cy="646331"/>
          </a:xfrm>
          <a:prstGeom prst="wedgeRectCallout">
            <a:avLst>
              <a:gd name="adj1" fmla="val -59059"/>
              <a:gd name="adj2" fmla="val -29394"/>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2. YES! Caching. Good caching.</a:t>
            </a:r>
          </a:p>
        </p:txBody>
      </p:sp>
      <p:sp>
        <p:nvSpPr>
          <p:cNvPr id="14" name="Rectangular Callout 3">
            <a:extLst>
              <a:ext uri="{FF2B5EF4-FFF2-40B4-BE49-F238E27FC236}">
                <a16:creationId xmlns:a16="http://schemas.microsoft.com/office/drawing/2014/main" id="{C9C1495A-A724-4564-94AE-8D9C744F4286}"/>
              </a:ext>
            </a:extLst>
          </p:cNvPr>
          <p:cNvSpPr/>
          <p:nvPr/>
        </p:nvSpPr>
        <p:spPr>
          <a:xfrm>
            <a:off x="7322705" y="5907718"/>
            <a:ext cx="4369942" cy="646331"/>
          </a:xfrm>
          <a:prstGeom prst="wedgeRectCallout">
            <a:avLst>
              <a:gd name="adj1" fmla="val -31876"/>
              <a:gd name="adj2" fmla="val -9358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3. YES! Cancellation supported (but I don’t need to think about it beyond this)</a:t>
            </a:r>
          </a:p>
        </p:txBody>
      </p:sp>
      <p:sp>
        <p:nvSpPr>
          <p:cNvPr id="15" name="Rectangular Callout 3">
            <a:extLst>
              <a:ext uri="{FF2B5EF4-FFF2-40B4-BE49-F238E27FC236}">
                <a16:creationId xmlns:a16="http://schemas.microsoft.com/office/drawing/2014/main" id="{E4140997-51E1-47FA-8960-B2121FB3257A}"/>
              </a:ext>
            </a:extLst>
          </p:cNvPr>
          <p:cNvSpPr/>
          <p:nvPr/>
        </p:nvSpPr>
        <p:spPr>
          <a:xfrm>
            <a:off x="2121396" y="4130431"/>
            <a:ext cx="3222251" cy="646331"/>
          </a:xfrm>
          <a:prstGeom prst="wedgeRectCallout">
            <a:avLst>
              <a:gd name="adj1" fmla="val 72264"/>
              <a:gd name="adj2" fmla="val -12353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4. YES! clear failure/stop points</a:t>
            </a:r>
          </a:p>
        </p:txBody>
      </p:sp>
      <p:sp>
        <p:nvSpPr>
          <p:cNvPr id="17" name="Rectangular Callout 3">
            <a:extLst>
              <a:ext uri="{FF2B5EF4-FFF2-40B4-BE49-F238E27FC236}">
                <a16:creationId xmlns:a16="http://schemas.microsoft.com/office/drawing/2014/main" id="{849438AA-B40F-442D-A7D7-D02B2C1FB1A0}"/>
              </a:ext>
            </a:extLst>
          </p:cNvPr>
          <p:cNvSpPr/>
          <p:nvPr/>
        </p:nvSpPr>
        <p:spPr>
          <a:xfrm>
            <a:off x="8976361" y="3831199"/>
            <a:ext cx="3132306" cy="461665"/>
          </a:xfrm>
          <a:prstGeom prst="wedgeRectCallout">
            <a:avLst>
              <a:gd name="adj1" fmla="val -38294"/>
              <a:gd name="adj2" fmla="val -15995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200" dirty="0"/>
              <a:t>Small cost to pay, indicates no chance of failure here</a:t>
            </a:r>
          </a:p>
        </p:txBody>
      </p:sp>
    </p:spTree>
    <p:extLst>
      <p:ext uri="{BB962C8B-B14F-4D97-AF65-F5344CB8AC3E}">
        <p14:creationId xmlns:p14="http://schemas.microsoft.com/office/powerpoint/2010/main" val="18061109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freyaMachine</a:t>
            </a:r>
            <a:r>
              <a:rPr lang="en-GB" sz="4000" dirty="0">
                <a:latin typeface="Segoe UI Light" panose="020B0502040204020203" pitchFamily="34" charset="0"/>
              </a:rPr>
              <a:t> { … }, Saturn scope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3884137" cy="265919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Composition languages for web server components</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Saturn scope { … } implements </a:t>
            </a:r>
            <a:r>
              <a:rPr lang="en-GB" sz="2400" spc="0" dirty="0" err="1">
                <a:latin typeface="Segoe UI Light" panose="020B0502040204020203" pitchFamily="34" charset="0"/>
              </a:rPr>
              <a:t>HttpHandler</a:t>
            </a:r>
            <a:r>
              <a:rPr lang="en-GB" sz="2400" spc="0" dirty="0">
                <a:latin typeface="Segoe UI Light" panose="020B0502040204020203" pitchFamily="34" charset="0"/>
              </a:rPr>
              <a:t> in ASP.NET Core/Giraffe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3" name="Picture 2">
            <a:extLst>
              <a:ext uri="{FF2B5EF4-FFF2-40B4-BE49-F238E27FC236}">
                <a16:creationId xmlns:a16="http://schemas.microsoft.com/office/drawing/2014/main" id="{C53A7E31-D611-4287-8459-75ED90A73448}"/>
              </a:ext>
            </a:extLst>
          </p:cNvPr>
          <p:cNvPicPr>
            <a:picLocks noChangeAspect="1"/>
          </p:cNvPicPr>
          <p:nvPr/>
        </p:nvPicPr>
        <p:blipFill>
          <a:blip r:embed="rId2"/>
          <a:stretch>
            <a:fillRect/>
          </a:stretch>
        </p:blipFill>
        <p:spPr>
          <a:xfrm>
            <a:off x="4396700" y="1317335"/>
            <a:ext cx="7153275" cy="4610100"/>
          </a:xfrm>
          <a:prstGeom prst="rect">
            <a:avLst/>
          </a:prstGeom>
        </p:spPr>
      </p:pic>
    </p:spTree>
    <p:extLst>
      <p:ext uri="{BB962C8B-B14F-4D97-AF65-F5344CB8AC3E}">
        <p14:creationId xmlns:p14="http://schemas.microsoft.com/office/powerpoint/2010/main" val="355830857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6038576"/>
          </a:xfrm>
        </p:spPr>
        <p:txBody>
          <a:bodyPr/>
          <a:lstStyle/>
          <a:p>
            <a:pPr algn="l"/>
            <a:r>
              <a:rPr lang="en-GB" sz="4800" dirty="0">
                <a:latin typeface="Segoe UI Light" panose="020B0502040204020203" pitchFamily="34" charset="0"/>
              </a:rPr>
              <a:t>Summary</a:t>
            </a:r>
            <a:br>
              <a:rPr lang="en-GB" sz="4800" dirty="0">
                <a:latin typeface="Segoe UI Light" panose="020B0502040204020203" pitchFamily="34" charset="0"/>
              </a:rPr>
            </a:br>
            <a:br>
              <a:rPr lang="en-GB" sz="4800" dirty="0">
                <a:latin typeface="Segoe UI Light" panose="020B0502040204020203" pitchFamily="34" charset="0"/>
              </a:rPr>
            </a:br>
            <a:r>
              <a:rPr lang="en-GB" sz="4000" dirty="0">
                <a:latin typeface="Segoe UI Light" panose="020B0502040204020203" pitchFamily="34" charset="0"/>
              </a:rPr>
              <a:t>- F# is full of delightful moments</a:t>
            </a:r>
            <a:br>
              <a:rPr lang="en-GB" sz="4000" dirty="0">
                <a:latin typeface="Segoe UI Light" panose="020B0502040204020203" pitchFamily="34" charset="0"/>
              </a:rPr>
            </a:br>
            <a:br>
              <a:rPr lang="en-GB" sz="4800" dirty="0">
                <a:latin typeface="Segoe UI Light" panose="020B0502040204020203" pitchFamily="34" charset="0"/>
              </a:rPr>
            </a:br>
            <a:r>
              <a:rPr lang="en-GB" sz="3600" dirty="0">
                <a:latin typeface="Segoe UI Light" panose="020B0502040204020203" pitchFamily="34" charset="0"/>
              </a:rPr>
              <a:t>- Constructs need to be used with moderation</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Functional, Object and other features can be misused</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Please share experiences and help improve coding standards</a:t>
            </a:r>
            <a:br>
              <a:rPr lang="en-GB" sz="3600" dirty="0">
                <a:latin typeface="Segoe UI Light" panose="020B0502040204020203" pitchFamily="34" charset="0"/>
                <a:sym typeface="Wingdings" panose="05000000000000000000" pitchFamily="2" charset="2"/>
              </a:rPr>
            </a:b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Thanks!</a:t>
            </a:r>
            <a:endParaRPr lang="en-GB" sz="5400" dirty="0">
              <a:latin typeface="Segoe UI Light" panose="020B0502040204020203" pitchFamily="34" charset="0"/>
            </a:endParaRPr>
          </a:p>
        </p:txBody>
      </p:sp>
    </p:spTree>
    <p:extLst>
      <p:ext uri="{BB962C8B-B14F-4D97-AF65-F5344CB8AC3E}">
        <p14:creationId xmlns:p14="http://schemas.microsoft.com/office/powerpoint/2010/main" val="67560321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10C9DDB-AE17-4900-8639-DC60F194E6C2}"/>
              </a:ext>
            </a:extLst>
          </p:cNvPr>
          <p:cNvPicPr>
            <a:picLocks noChangeAspect="1"/>
          </p:cNvPicPr>
          <p:nvPr/>
        </p:nvPicPr>
        <p:blipFill>
          <a:blip r:embed="rId12"/>
          <a:stretch>
            <a:fillRect/>
          </a:stretch>
        </p:blipFill>
        <p:spPr>
          <a:xfrm>
            <a:off x="928687" y="1042987"/>
            <a:ext cx="10334625" cy="4772025"/>
          </a:xfrm>
          <a:prstGeom prst="rect">
            <a:avLst/>
          </a:prstGeom>
        </p:spPr>
      </p:pic>
    </p:spTree>
    <p:extLst>
      <p:ext uri="{BB962C8B-B14F-4D97-AF65-F5344CB8AC3E}">
        <p14:creationId xmlns:p14="http://schemas.microsoft.com/office/powerpoint/2010/main" val="2978499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5886227"/>
          </a:xfrm>
        </p:spPr>
        <p:txBody>
          <a:bodyPr/>
          <a:lstStyle/>
          <a:p>
            <a:pPr algn="l"/>
            <a:r>
              <a:rPr lang="en-GB" sz="4000" dirty="0">
                <a:latin typeface="Segoe UI Light" panose="020B0502040204020203" pitchFamily="34" charset="0"/>
              </a:rPr>
              <a:t>Historical archaeology: Some code that inspired early F#</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2"/>
              </a:rPr>
              <a:t>Forte FL</a:t>
            </a:r>
            <a:r>
              <a:rPr lang="en-GB" sz="2800" dirty="0">
                <a:latin typeface="Segoe UI Light" panose="020B0502040204020203" pitchFamily="34" charset="0"/>
              </a:rPr>
              <a:t> – </a:t>
            </a:r>
            <a:r>
              <a:rPr lang="en-GB" sz="2400" dirty="0">
                <a:latin typeface="Segoe UI Light" panose="020B0502040204020203" pitchFamily="34" charset="0"/>
              </a:rPr>
              <a:t>An Intel internal toolchain for formal verification using a functional language. Reinforced how powerful functional programming is for practical symbolic manipulation</a:t>
            </a:r>
            <a:br>
              <a:rPr lang="en-GB" sz="2400" dirty="0">
                <a:latin typeface="Segoe UI Light" panose="020B0502040204020203" pitchFamily="34" charset="0"/>
              </a:rPr>
            </a:br>
            <a:br>
              <a:rPr lang="en-GB" sz="24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3"/>
              </a:rPr>
              <a:t>HOL </a:t>
            </a:r>
            <a:r>
              <a:rPr lang="en-GB" sz="2800" dirty="0" err="1">
                <a:latin typeface="Segoe UI Light" panose="020B0502040204020203" pitchFamily="34" charset="0"/>
                <a:hlinkClick r:id="rId3"/>
              </a:rPr>
              <a:t>Lite</a:t>
            </a:r>
            <a:r>
              <a:rPr lang="en-GB" sz="2800" dirty="0">
                <a:latin typeface="Segoe UI Light" panose="020B0502040204020203" pitchFamily="34" charset="0"/>
              </a:rPr>
              <a:t> – </a:t>
            </a:r>
            <a:r>
              <a:rPr lang="en-GB" sz="2400" dirty="0">
                <a:latin typeface="Segoe UI Light" panose="020B0502040204020203" pitchFamily="34" charset="0"/>
              </a:rPr>
              <a:t>A brilliant development of a theorem prover using </a:t>
            </a:r>
            <a:r>
              <a:rPr lang="en-GB" sz="2400" dirty="0" err="1">
                <a:latin typeface="Segoe UI Light" panose="020B0502040204020203" pitchFamily="34" charset="0"/>
              </a:rPr>
              <a:t>Caml</a:t>
            </a:r>
            <a:r>
              <a:rPr lang="en-GB" sz="2400" dirty="0">
                <a:latin typeface="Segoe UI Light" panose="020B0502040204020203" pitchFamily="34" charset="0"/>
              </a:rPr>
              <a:t> Light. Taught me the immense practical power of the core ML language.</a:t>
            </a:r>
            <a:br>
              <a:rPr lang="en-GB" sz="40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err="1">
                <a:latin typeface="Segoe UI Light" panose="020B0502040204020203" pitchFamily="34" charset="0"/>
                <a:hlinkClick r:id="rId4"/>
              </a:rPr>
              <a:t>SPiM</a:t>
            </a:r>
            <a:r>
              <a:rPr lang="en-GB" sz="2800" dirty="0">
                <a:latin typeface="Segoe UI Light" panose="020B0502040204020203" pitchFamily="34" charset="0"/>
              </a:rPr>
              <a:t> –</a:t>
            </a:r>
            <a:r>
              <a:rPr lang="en-GB" sz="4000" dirty="0">
                <a:latin typeface="Segoe UI Light" panose="020B0502040204020203" pitchFamily="34" charset="0"/>
              </a:rPr>
              <a:t> </a:t>
            </a:r>
            <a:r>
              <a:rPr lang="en-GB" sz="2400" dirty="0">
                <a:latin typeface="Segoe UI Light" panose="020B0502040204020203" pitchFamily="34" charset="0"/>
              </a:rPr>
              <a:t>Stochastic Pi Machine, plus user interface elements. Beautiful, simple core, </a:t>
            </a:r>
            <a:br>
              <a:rPr lang="en-GB" sz="24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4"/>
              </a:rPr>
              <a:t>Static Driver Verifier</a:t>
            </a:r>
            <a:r>
              <a:rPr lang="en-GB" sz="2800" dirty="0">
                <a:latin typeface="Segoe UI Light" panose="020B0502040204020203" pitchFamily="34" charset="0"/>
              </a:rPr>
              <a:t> – </a:t>
            </a:r>
            <a:r>
              <a:rPr lang="en-GB" sz="2400" dirty="0">
                <a:latin typeface="Segoe UI Light" panose="020B0502040204020203" pitchFamily="34" charset="0"/>
              </a:rPr>
              <a:t>verification toolchain for Windows drivers. Taught me many good things including how bad some FP-only features can be in practice (e.g. </a:t>
            </a:r>
            <a:r>
              <a:rPr lang="en-GB" sz="2400" dirty="0" err="1">
                <a:latin typeface="Segoe UI Light" panose="020B0502040204020203" pitchFamily="34" charset="0"/>
              </a:rPr>
              <a:t>unencapsulated</a:t>
            </a:r>
            <a:r>
              <a:rPr lang="en-GB" sz="2400" dirty="0">
                <a:latin typeface="Segoe UI Light" panose="020B0502040204020203" pitchFamily="34" charset="0"/>
              </a:rPr>
              <a:t> mutable records)</a:t>
            </a:r>
            <a:br>
              <a:rPr lang="en-GB" sz="6000" dirty="0">
                <a:latin typeface="Segoe UI Light" panose="020B0502040204020203"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68908735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12353621"/>
              </p:ext>
            </p:extLst>
          </p:nvPr>
        </p:nvGraphicFramePr>
        <p:xfrm>
          <a:off x="1797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The Puzzle</a:t>
            </a:r>
          </a:p>
        </p:txBody>
      </p:sp>
      <p:sp>
        <p:nvSpPr>
          <p:cNvPr id="6" name="Rectangular Callout 5"/>
          <p:cNvSpPr/>
          <p:nvPr/>
        </p:nvSpPr>
        <p:spPr bwMode="auto">
          <a:xfrm>
            <a:off x="3140299" y="5688453"/>
            <a:ext cx="3659745" cy="1015659"/>
          </a:xfrm>
          <a:prstGeom prst="wedgeRectCallout">
            <a:avLst>
              <a:gd name="adj1" fmla="val 23199"/>
              <a:gd name="adj2" fmla="val -104952"/>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XamarinStudio</a:t>
            </a:r>
            <a:r>
              <a:rPr lang="en-GB" sz="2000" b="1"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Emacs</a:t>
            </a:r>
            <a:r>
              <a:rPr lang="en-GB" sz="2000" b="1" dirty="0">
                <a:gradFill>
                  <a:gsLst>
                    <a:gs pos="0">
                      <a:srgbClr val="FFFFFF"/>
                    </a:gs>
                    <a:gs pos="100000">
                      <a:srgbClr val="FFFFFF"/>
                    </a:gs>
                  </a:gsLst>
                  <a:lin ang="5400000" scaled="0"/>
                </a:gradFill>
                <a:latin typeface="Segoe Light" pitchFamily="34" charset="0"/>
              </a:rPr>
              <a:t>, Vim, </a:t>
            </a:r>
          </a:p>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FSharp.Compiler.Service</a:t>
            </a:r>
            <a:endParaRPr lang="en-GB" sz="2000" b="1"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Visual F# Power Tools …</a:t>
            </a:r>
          </a:p>
        </p:txBody>
      </p:sp>
      <p:sp>
        <p:nvSpPr>
          <p:cNvPr id="7" name="Rectangular Callout 6"/>
          <p:cNvSpPr/>
          <p:nvPr/>
        </p:nvSpPr>
        <p:spPr bwMode="auto">
          <a:xfrm>
            <a:off x="185530" y="2281415"/>
            <a:ext cx="2198194" cy="1938988"/>
          </a:xfrm>
          <a:prstGeom prst="wedgeRectCallout">
            <a:avLst>
              <a:gd name="adj1" fmla="val 66603"/>
              <a:gd name="adj2" fmla="val 4840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The </a:t>
            </a: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F# Software Foundation</a:t>
            </a:r>
            <a:r>
              <a:rPr lang="en-GB" sz="2000" dirty="0">
                <a:gradFill>
                  <a:gsLst>
                    <a:gs pos="0">
                      <a:srgbClr val="FFFFFF"/>
                    </a:gs>
                    <a:gs pos="100000">
                      <a:srgbClr val="FFFFFF"/>
                    </a:gs>
                  </a:gsLst>
                  <a:lin ang="5400000" scaled="0"/>
                </a:gradFill>
                <a:latin typeface="Segoe Light" pitchFamily="34" charset="0"/>
              </a:rPr>
              <a:t> as a voice for F# </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fsharp.org</a:t>
            </a:r>
          </a:p>
        </p:txBody>
      </p:sp>
      <p:sp>
        <p:nvSpPr>
          <p:cNvPr id="8" name="Rectangular Callout 7"/>
          <p:cNvSpPr/>
          <p:nvPr/>
        </p:nvSpPr>
        <p:spPr bwMode="auto">
          <a:xfrm>
            <a:off x="7848847" y="5649970"/>
            <a:ext cx="4115626" cy="707882"/>
          </a:xfrm>
          <a:prstGeom prst="wedgeRectCallout">
            <a:avLst>
              <a:gd name="adj1" fmla="val -25874"/>
              <a:gd name="adj2" fmla="val -13692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Embrace an open ecosystem of F# libraries, tools and type-providers</a:t>
            </a:r>
          </a:p>
        </p:txBody>
      </p:sp>
      <p:sp>
        <p:nvSpPr>
          <p:cNvPr id="10" name="Rectangular Callout 9"/>
          <p:cNvSpPr/>
          <p:nvPr/>
        </p:nvSpPr>
        <p:spPr bwMode="auto">
          <a:xfrm>
            <a:off x="9139240" y="1005737"/>
            <a:ext cx="2644930" cy="1015659"/>
          </a:xfrm>
          <a:prstGeom prst="wedgeRectCallout">
            <a:avLst>
              <a:gd name="adj1" fmla="val -40103"/>
              <a:gd name="adj2" fmla="val 68613"/>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a:t>
            </a:r>
            <a:r>
              <a:rPr lang="en-GB" sz="2000"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Debian</a:t>
            </a:r>
            <a:r>
              <a:rPr lang="en-GB" sz="2000" dirty="0">
                <a:gradFill>
                  <a:gsLst>
                    <a:gs pos="0">
                      <a:srgbClr val="FFFFFF"/>
                    </a:gs>
                    <a:gs pos="100000">
                      <a:srgbClr val="FFFFFF"/>
                    </a:gs>
                  </a:gsLst>
                  <a:lin ang="5400000" scaled="0"/>
                </a:gradFill>
                <a:latin typeface="Segoe Light" pitchFamily="34" charset="0"/>
              </a:rPr>
              <a:t>, OSX, </a:t>
            </a:r>
            <a:r>
              <a:rPr lang="en-GB" sz="2000" dirty="0" err="1">
                <a:gradFill>
                  <a:gsLst>
                    <a:gs pos="0">
                      <a:srgbClr val="FFFFFF"/>
                    </a:gs>
                    <a:gs pos="100000">
                      <a:srgbClr val="FFFFFF"/>
                    </a:gs>
                  </a:gsLst>
                  <a:lin ang="5400000" scaled="0"/>
                </a:gradFill>
                <a:latin typeface="Segoe Light" pitchFamily="34" charset="0"/>
              </a:rPr>
              <a:t>WebSharper</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FunScript</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Alea</a:t>
            </a:r>
            <a:r>
              <a:rPr lang="en-GB" sz="2000" dirty="0">
                <a:gradFill>
                  <a:gsLst>
                    <a:gs pos="0">
                      <a:srgbClr val="FFFFFF"/>
                    </a:gs>
                    <a:gs pos="100000">
                      <a:srgbClr val="FFFFFF"/>
                    </a:gs>
                  </a:gsLst>
                  <a:lin ang="5400000" scaled="0"/>
                </a:gradFill>
                <a:latin typeface="Segoe Light" pitchFamily="34" charset="0"/>
              </a:rPr>
              <a:t>, …</a:t>
            </a:r>
            <a:endParaRPr lang="en-GB" sz="2000" b="1" dirty="0">
              <a:gradFill>
                <a:gsLst>
                  <a:gs pos="0">
                    <a:srgbClr val="FFFFFF"/>
                  </a:gs>
                  <a:gs pos="100000">
                    <a:srgbClr val="FFFFFF"/>
                  </a:gs>
                </a:gsLst>
                <a:lin ang="5400000" scaled="0"/>
              </a:gradFill>
              <a:latin typeface="Segoe Light" pitchFamily="34" charset="0"/>
            </a:endParaRPr>
          </a:p>
        </p:txBody>
      </p:sp>
      <p:sp>
        <p:nvSpPr>
          <p:cNvPr id="12" name="Rectangular Callout 11"/>
          <p:cNvSpPr/>
          <p:nvPr/>
        </p:nvSpPr>
        <p:spPr bwMode="auto">
          <a:xfrm>
            <a:off x="5039933" y="474822"/>
            <a:ext cx="3129566" cy="1754322"/>
          </a:xfrm>
          <a:prstGeom prst="wedgeRectCallout">
            <a:avLst>
              <a:gd name="adj1" fmla="val -27358"/>
              <a:gd name="adj2" fmla="val 61316"/>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In 2014, we now do open engineering on to all of F# and Visual F# Tools</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1200" dirty="0">
                <a:gradFill>
                  <a:gsLst>
                    <a:gs pos="0">
                      <a:srgbClr val="FFFFFF"/>
                    </a:gs>
                    <a:gs pos="100000">
                      <a:srgbClr val="FFFFFF"/>
                    </a:gs>
                  </a:gsLst>
                  <a:lin ang="5400000" scaled="0"/>
                </a:gradFill>
                <a:latin typeface="Segoe Light" pitchFamily="34" charset="0"/>
              </a:rPr>
              <a:t>Still packaged in Visual Studio as an enterprise-supported product.</a:t>
            </a:r>
          </a:p>
        </p:txBody>
      </p:sp>
    </p:spTree>
    <p:extLst>
      <p:ext uri="{BB962C8B-B14F-4D97-AF65-F5344CB8AC3E}">
        <p14:creationId xmlns:p14="http://schemas.microsoft.com/office/powerpoint/2010/main" val="173810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545586"/>
          </a:xfrm>
        </p:spPr>
        <p:txBody>
          <a:bodyPr/>
          <a:lstStyle/>
          <a:p>
            <a:r>
              <a:rPr lang="en-GB" sz="3200" dirty="0">
                <a:latin typeface="Segoe UI Light" panose="020B0502040204020203" pitchFamily="34" charset="0"/>
              </a:rPr>
              <a:t>Agents Good, Agents Bad</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Agents are an expensive sledge-hammer that give you a concurrent queue with multiple writers and a single </a:t>
            </a:r>
            <a:r>
              <a:rPr lang="en-GB" sz="3200" dirty="0" err="1">
                <a:latin typeface="Segoe UI Light" panose="020B0502040204020203" pitchFamily="34" charset="0"/>
              </a:rPr>
              <a:t>async</a:t>
            </a:r>
            <a:r>
              <a:rPr lang="en-GB" sz="3200" dirty="0">
                <a:latin typeface="Segoe UI Light" panose="020B0502040204020203" pitchFamily="34" charset="0"/>
              </a:rPr>
              <a:t> reader</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Queues are mutable state that are often hard to reason about. </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Only use when necessary</a:t>
            </a:r>
            <a:endParaRPr lang="en-GB" sz="4000" dirty="0">
              <a:latin typeface="Segoe UI Light" panose="020B0502040204020203" pitchFamily="34" charset="0"/>
            </a:endParaRPr>
          </a:p>
        </p:txBody>
      </p:sp>
    </p:spTree>
    <p:extLst>
      <p:ext uri="{BB962C8B-B14F-4D97-AF65-F5344CB8AC3E}">
        <p14:creationId xmlns:p14="http://schemas.microsoft.com/office/powerpoint/2010/main" val="119634947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D086-FAB4-406F-9DCE-21C3E0721191}"/>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2A397FF0-1355-4964-951F-AEE301653098}"/>
              </a:ext>
            </a:extLst>
          </p:cNvPr>
          <p:cNvPicPr>
            <a:picLocks noChangeAspect="1"/>
          </p:cNvPicPr>
          <p:nvPr/>
        </p:nvPicPr>
        <p:blipFill>
          <a:blip r:embed="rId2"/>
          <a:stretch>
            <a:fillRect/>
          </a:stretch>
        </p:blipFill>
        <p:spPr>
          <a:xfrm>
            <a:off x="0" y="41466"/>
            <a:ext cx="12192000" cy="6775068"/>
          </a:xfrm>
          <a:prstGeom prst="rect">
            <a:avLst/>
          </a:prstGeom>
        </p:spPr>
      </p:pic>
    </p:spTree>
    <p:extLst>
      <p:ext uri="{BB962C8B-B14F-4D97-AF65-F5344CB8AC3E}">
        <p14:creationId xmlns:p14="http://schemas.microsoft.com/office/powerpoint/2010/main" val="278825824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8439485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extLst>
                    <a:ext uri="{9D8B030D-6E8A-4147-A177-3AD203B41FA5}">
                      <a16:colId xmlns:a16="http://schemas.microsoft.com/office/drawing/2014/main" val="20000"/>
                    </a:ext>
                  </a:extLst>
                </a:gridCol>
                <a:gridCol w="1292469">
                  <a:extLst>
                    <a:ext uri="{9D8B030D-6E8A-4147-A177-3AD203B41FA5}">
                      <a16:colId xmlns:a16="http://schemas.microsoft.com/office/drawing/2014/main" val="20001"/>
                    </a:ext>
                  </a:extLst>
                </a:gridCol>
                <a:gridCol w="1292469">
                  <a:extLst>
                    <a:ext uri="{9D8B030D-6E8A-4147-A177-3AD203B41FA5}">
                      <a16:colId xmlns:a16="http://schemas.microsoft.com/office/drawing/2014/main" val="20002"/>
                    </a:ext>
                  </a:extLst>
                </a:gridCol>
                <a:gridCol w="1292469">
                  <a:extLst>
                    <a:ext uri="{9D8B030D-6E8A-4147-A177-3AD203B41FA5}">
                      <a16:colId xmlns:a16="http://schemas.microsoft.com/office/drawing/2014/main" val="20003"/>
                    </a:ext>
                  </a:extLst>
                </a:gridCol>
                <a:gridCol w="1292469">
                  <a:extLst>
                    <a:ext uri="{9D8B030D-6E8A-4147-A177-3AD203B41FA5}">
                      <a16:colId xmlns:a16="http://schemas.microsoft.com/office/drawing/2014/main" val="20004"/>
                    </a:ext>
                  </a:extLst>
                </a:gridCol>
                <a:gridCol w="1292469">
                  <a:extLst>
                    <a:ext uri="{9D8B030D-6E8A-4147-A177-3AD203B41FA5}">
                      <a16:colId xmlns:a16="http://schemas.microsoft.com/office/drawing/2014/main" val="20005"/>
                    </a:ext>
                  </a:extLst>
                </a:gridCol>
                <a:gridCol w="1292469">
                  <a:extLst>
                    <a:ext uri="{9D8B030D-6E8A-4147-A177-3AD203B41FA5}">
                      <a16:colId xmlns:a16="http://schemas.microsoft.com/office/drawing/2014/main" val="20006"/>
                    </a:ext>
                  </a:extLst>
                </a:gridCol>
                <a:gridCol w="1292469">
                  <a:extLst>
                    <a:ext uri="{9D8B030D-6E8A-4147-A177-3AD203B41FA5}">
                      <a16:colId xmlns:a16="http://schemas.microsoft.com/office/drawing/2014/main" val="20007"/>
                    </a:ext>
                  </a:extLst>
                </a:gridCol>
              </a:tblGrid>
              <a:tr h="891333">
                <a:tc>
                  <a:txBody>
                    <a:bodyPr/>
                    <a:lstStyle/>
                    <a:p>
                      <a:endParaRPr lang="en-GB" sz="1600" dirty="0"/>
                    </a:p>
                  </a:txBody>
                  <a:tcPr/>
                </a:tc>
                <a:tc>
                  <a:txBody>
                    <a:bodyPr/>
                    <a:lstStyle/>
                    <a:p>
                      <a:r>
                        <a:rPr lang="en-GB" sz="1600"/>
                        <a:t>Expression-oriented</a:t>
                      </a:r>
                      <a:endParaRPr lang="en-GB" sz="1600" dirty="0"/>
                    </a:p>
                  </a:txBody>
                  <a:tcPr/>
                </a:tc>
                <a:tc>
                  <a:txBody>
                    <a:bodyPr/>
                    <a:lstStyle/>
                    <a:p>
                      <a:r>
                        <a:rPr lang="en-GB" sz="1600" dirty="0"/>
                        <a:t>No</a:t>
                      </a:r>
                      <a:r>
                        <a:rPr lang="en-GB" sz="1600" baseline="0" dirty="0"/>
                        <a:t> null</a:t>
                      </a:r>
                      <a:endParaRPr lang="en-GB" sz="1600" dirty="0"/>
                    </a:p>
                  </a:txBody>
                  <a:tcPr/>
                </a:tc>
                <a:tc>
                  <a:txBody>
                    <a:bodyPr/>
                    <a:lstStyle/>
                    <a:p>
                      <a:r>
                        <a:rPr lang="en-GB" sz="1600" dirty="0"/>
                        <a:t>Multiple</a:t>
                      </a:r>
                      <a:r>
                        <a:rPr lang="en-GB" sz="1600" baseline="0" dirty="0"/>
                        <a:t> </a:t>
                      </a:r>
                      <a:r>
                        <a:rPr lang="en-GB" sz="1600" baseline="0" dirty="0" err="1"/>
                        <a:t>Args</a:t>
                      </a:r>
                      <a:r>
                        <a:rPr lang="en-GB" sz="1600" baseline="0" dirty="0"/>
                        <a:t> = Tuples</a:t>
                      </a:r>
                      <a:endParaRPr lang="en-GB" sz="1600" dirty="0"/>
                    </a:p>
                  </a:txBody>
                  <a:tcPr/>
                </a:tc>
                <a:tc>
                  <a:txBody>
                    <a:bodyPr/>
                    <a:lstStyle/>
                    <a:p>
                      <a:r>
                        <a:rPr lang="en-GB" sz="1600" dirty="0"/>
                        <a:t>Closure and Capture</a:t>
                      </a:r>
                    </a:p>
                  </a:txBody>
                  <a:tcPr/>
                </a:tc>
                <a:tc>
                  <a:txBody>
                    <a:bodyPr/>
                    <a:lstStyle/>
                    <a:p>
                      <a:r>
                        <a:rPr lang="en-GB" sz="1600" dirty="0"/>
                        <a:t>First</a:t>
                      </a:r>
                      <a:r>
                        <a:rPr lang="en-GB" sz="1600" baseline="0" dirty="0"/>
                        <a:t>-class Values</a:t>
                      </a:r>
                      <a:endParaRPr lang="en-GB" sz="1600" dirty="0"/>
                    </a:p>
                  </a:txBody>
                  <a:tcPr/>
                </a:tc>
                <a:tc>
                  <a:txBody>
                    <a:bodyPr/>
                    <a:lstStyle/>
                    <a:p>
                      <a:r>
                        <a:rPr lang="en-GB" sz="1600" dirty="0"/>
                        <a:t>Currying</a:t>
                      </a: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HM</a:t>
                      </a:r>
                      <a:r>
                        <a:rPr lang="en-GB" sz="1600" baseline="0" dirty="0"/>
                        <a:t> Type Inference</a:t>
                      </a:r>
                      <a:endParaRPr lang="en-GB" sz="1600" dirty="0"/>
                    </a:p>
                    <a:p>
                      <a:endParaRPr lang="en-GB" sz="1600" dirty="0"/>
                    </a:p>
                  </a:txBody>
                  <a:tcPr/>
                </a:tc>
                <a:extLst>
                  <a:ext uri="{0D108BD9-81ED-4DB2-BD59-A6C34878D82A}">
                    <a16:rowId xmlns:a16="http://schemas.microsoft.com/office/drawing/2014/main" val="10000"/>
                  </a:ext>
                </a:extLst>
              </a:tr>
              <a:tr h="732306">
                <a:tc>
                  <a:txBody>
                    <a:bodyPr/>
                    <a:lstStyle/>
                    <a:p>
                      <a:r>
                        <a:rPr lang="en-GB" sz="1600" dirty="0"/>
                        <a:t>void (unit)</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1"/>
                  </a:ext>
                </a:extLst>
              </a:tr>
              <a:tr h="732306">
                <a:tc>
                  <a:txBody>
                    <a:bodyPr/>
                    <a:lstStyle/>
                    <a:p>
                      <a:r>
                        <a:rPr lang="en-GB" sz="1600" dirty="0"/>
                        <a:t>Object Types</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lang="en-GB" sz="2800" dirty="0">
                          <a:sym typeface="Wingdings" panose="05000000000000000000" pitchFamily="2" charset="2"/>
                        </a:rPr>
                        <a:t></a:t>
                      </a:r>
                      <a:endParaRPr lang="en-GB" sz="1600" dirty="0"/>
                    </a:p>
                  </a:txBody>
                  <a:tcPr anchor="ctr"/>
                </a:tc>
                <a:extLst>
                  <a:ext uri="{0D108BD9-81ED-4DB2-BD59-A6C34878D82A}">
                    <a16:rowId xmlns:a16="http://schemas.microsoft.com/office/drawing/2014/main" val="10002"/>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Subtyping</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3"/>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Dot-notation</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4"/>
                  </a:ext>
                </a:extLst>
              </a:tr>
              <a:tr h="732306">
                <a:tc>
                  <a:txBody>
                    <a:bodyPr/>
                    <a:lstStyle/>
                    <a:p>
                      <a:r>
                        <a:rPr lang="en-GB" sz="1600" dirty="0"/>
                        <a:t>Inheritance</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a:t>¾</a:t>
                      </a:r>
                    </a:p>
                  </a:txBody>
                  <a:tcPr anchor="ctr"/>
                </a:tc>
                <a:extLst>
                  <a:ext uri="{0D108BD9-81ED-4DB2-BD59-A6C34878D82A}">
                    <a16:rowId xmlns:a16="http://schemas.microsoft.com/office/drawing/2014/main" val="10005"/>
                  </a:ext>
                </a:extLst>
              </a:tr>
              <a:tr h="891333">
                <a:tc>
                  <a:txBody>
                    <a:bodyPr/>
                    <a:lstStyle/>
                    <a:p>
                      <a:r>
                        <a:rPr lang="en-GB" sz="1600" dirty="0"/>
                        <a:t>Method </a:t>
                      </a:r>
                      <a:r>
                        <a:rPr lang="en-GB" sz="1600" dirty="0" err="1"/>
                        <a:t>Overloding</a:t>
                      </a:r>
                      <a:endParaRPr lang="en-GB" sz="1600" dirty="0"/>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6"/>
                  </a:ext>
                </a:extLst>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4819781"/>
          </a:xfrm>
        </p:spPr>
        <p:txBody>
          <a:bodyPr/>
          <a:lstStyle/>
          <a:p>
            <a:r>
              <a:rPr lang="en-GB" sz="4000" dirty="0">
                <a:latin typeface="Segoe UI Light" panose="020B0502040204020203" pitchFamily="34" charset="0"/>
                <a:cs typeface="Segoe UI Light" panose="020B0502040204020203" pitchFamily="34" charset="0"/>
              </a:rPr>
              <a:t>Then (2003)</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languages were historically anti-OO</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Even today any mention of objects in some Haskell circles gives people an “</a:t>
            </a:r>
            <a:r>
              <a:rPr lang="en-GB" sz="28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urrgghhh</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reaction.</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Standard ML - Chapter 14, Object Oriented Programming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 to express a dislike or distaste for something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23361" y="848475"/>
            <a:ext cx="7509754" cy="5399420"/>
          </a:xfrm>
          <a:prstGeom prst="foldedCorner">
            <a:avLst>
              <a:gd name="adj" fmla="val 1015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MyAlgorithm</a:t>
            </a:r>
            <a:r>
              <a:rPr lang="en-GB" dirty="0">
                <a:solidFill>
                  <a:srgbClr val="4EC9B0"/>
                </a:solidFill>
                <a:latin typeface="Consolas" panose="020B0609020204030204" pitchFamily="49" charset="0"/>
              </a:rPr>
              <a:t>(inputs)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part1</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part2Helper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arg1</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arg2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results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result1, result2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__.Result1</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result1</a:t>
            </a:r>
          </a:p>
          <a:p>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__.Result2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result2</a:t>
            </a:r>
          </a:p>
          <a:p>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__.Lookup</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item</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results.</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item</a:t>
            </a:r>
            <a:r>
              <a:rPr lang="en-GB" dirty="0">
                <a:solidFill>
                  <a:srgbClr val="569CD6"/>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7085718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3282271" y="1941074"/>
            <a:ext cx="5480164" cy="3858174"/>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29459</TotalTime>
  <Words>3470</Words>
  <Application>Microsoft Office PowerPoint</Application>
  <PresentationFormat>Widescreen</PresentationFormat>
  <Paragraphs>745</Paragraphs>
  <Slides>66</Slides>
  <Notes>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66</vt:i4>
      </vt:variant>
    </vt:vector>
  </HeadingPairs>
  <TitlesOfParts>
    <vt:vector size="83" baseType="lpstr">
      <vt:lpstr>Segoe UI</vt:lpstr>
      <vt:lpstr>Open Sans</vt:lpstr>
      <vt:lpstr>Segoe Light</vt:lpstr>
      <vt:lpstr>Arial</vt:lpstr>
      <vt:lpstr>Wingdings</vt:lpstr>
      <vt:lpstr>Consolas</vt:lpstr>
      <vt:lpstr>Tw Cen MT</vt:lpstr>
      <vt:lpstr>inherit</vt:lpstr>
      <vt:lpstr>Courier New</vt:lpstr>
      <vt:lpstr>Calibri</vt:lpstr>
      <vt:lpstr>Segoe UI Light</vt:lpstr>
      <vt:lpstr>Lucida Console</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vt:lpstr>
      <vt:lpstr>Aside  The Early History of F# - HOPL IV submission (2020)  Draft now available!  fsharp.org/history</vt:lpstr>
      <vt:lpstr>WARNING: Opinion!</vt:lpstr>
      <vt:lpstr>Reminder:  The F# Advent Calendar (started by F# users in Japan!)  English 2017,  2016, 2015  Japanese 2016, 2015, 2014, 2013, 2012, 2011, 2010</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I love :) - reactive, functional UIs - view functions! </vt:lpstr>
      <vt:lpstr>Code I love :) - reactive, functional UIs - view functions! </vt:lpstr>
      <vt:lpstr>Code I love! - pipelines</vt:lpstr>
      <vt:lpstr>PowerPoint Presentation</vt:lpstr>
      <vt:lpstr>Code I love :) - data scripting  </vt:lpstr>
      <vt:lpstr>Code I love :) - scripted tests  Ctrl-A, Alt-Enter and you can start debugging and developing individual tests</vt:lpstr>
      <vt:lpstr>Code we love :) - composition </vt:lpstr>
      <vt:lpstr>http://fsharp.github.io/FSharp.Data/images/csv.gif   http://fsharp.github.io/FSharp.Data/images/wb.gif</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The 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vt:lpstr>
      <vt:lpstr>In the extreme Object-Oriented Programming can be…  objects as a single paradigm  hierarchical classification (Animal, Cat, Dog, AbstractJellyBeanFactoryDelegator)  large abstractions with many holes and failure points  declarations not expressions  composition through… more hierarchies </vt:lpstr>
      <vt:lpstr>The F# approach is to embrace object programming, make it fit with the expression-oriented typed functional paradigm  but not embrace full “object-orientation” (unless you happen to be in a project using that technique) </vt:lpstr>
      <vt:lpstr>Mutation Good, Mutation Bad</vt:lpstr>
      <vt:lpstr>Good mutation</vt:lpstr>
      <vt:lpstr>“ref” is often bad</vt:lpstr>
      <vt:lpstr>null</vt:lpstr>
      <vt:lpstr>Code I love: Computation expressions</vt:lpstr>
      <vt:lpstr>seq { … }, [ … ], [| … |]</vt:lpstr>
      <vt:lpstr>async { … }</vt:lpstr>
      <vt:lpstr>asyncSeq { … }</vt:lpstr>
      <vt:lpstr>asyncMaybe { … }</vt:lpstr>
      <vt:lpstr>freyaMachine { … }, Saturn scope { … }</vt:lpstr>
      <vt:lpstr>In Closing</vt:lpstr>
      <vt:lpstr>I love…</vt:lpstr>
      <vt:lpstr>Summary  - F# is full of delightful moments  - Constructs need to be used with moderation  - Functional, Object and other features can be misused  - Please share experiences and help improve coding standards  Thanks!</vt:lpstr>
      <vt:lpstr>Thanks! Questions?</vt:lpstr>
      <vt:lpstr>Historical archaeology: Some code that inspired early F#  - Forte FL – An Intel internal toolchain for formal verification using a functional language. Reinforced how powerful functional programming is for practical symbolic manipulation  -  HOL Lite – A brilliant development of a theorem prover using Caml Light. Taught me the immense practical power of the core ML language.  -  SPiM – Stochastic Pi Machine, plus user interface elements. Beautiful, simple core,   -  Static Driver Verifier – verification toolchain for Windows drivers. Taught me many good things including how bad some FP-only features can be in practice (e.g. unencapsulated mutable records) </vt:lpstr>
      <vt:lpstr>The Puzzle</vt:lpstr>
      <vt:lpstr>Agents Good, Agents Bad  Agents are an expensive sledge-hammer that give you a concurrent queue with multiple writers and a single async reader  Queues are mutable state that are often hard to reason about.   Only use when necessary</vt:lpstr>
      <vt:lpstr>PowerPoint Presentation</vt:lpstr>
      <vt:lpstr>PowerPoint Presentation</vt:lpstr>
      <vt:lpstr>Then (2003)  In the 1990s functional languages were historically anti-OO  Even today any mention of objects in some Haskell circles gives people an “urrgghhh…” reaction.  Modern Compiler Implementation with Standard ML - Chapter 14, Object Oriented Programming   object – to express a dislike or distaste for something </vt:lpstr>
      <vt:lpstr>Code I love:   Functional computation of encapsulated tables and summaries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583</cp:revision>
  <cp:lastPrinted>2010-05-11T05:02:34Z</cp:lastPrinted>
  <dcterms:created xsi:type="dcterms:W3CDTF">2010-11-09T11:20:14Z</dcterms:created>
  <dcterms:modified xsi:type="dcterms:W3CDTF">2018-09-27T20:11:53Z</dcterms:modified>
  <cp:category>TechEd Europe 2010</cp:category>
</cp:coreProperties>
</file>